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1.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0" r:id="rId1"/>
  </p:sldMasterIdLst>
  <p:notesMasterIdLst>
    <p:notesMasterId r:id="rId36"/>
  </p:notesMasterIdLst>
  <p:sldIdLst>
    <p:sldId id="287" r:id="rId2"/>
    <p:sldId id="266" r:id="rId3"/>
    <p:sldId id="337" r:id="rId4"/>
    <p:sldId id="339" r:id="rId5"/>
    <p:sldId id="341" r:id="rId6"/>
    <p:sldId id="351" r:id="rId7"/>
    <p:sldId id="336" r:id="rId8"/>
    <p:sldId id="343" r:id="rId9"/>
    <p:sldId id="347" r:id="rId10"/>
    <p:sldId id="348" r:id="rId11"/>
    <p:sldId id="349" r:id="rId12"/>
    <p:sldId id="376" r:id="rId13"/>
    <p:sldId id="374" r:id="rId14"/>
    <p:sldId id="381" r:id="rId15"/>
    <p:sldId id="380" r:id="rId16"/>
    <p:sldId id="377" r:id="rId17"/>
    <p:sldId id="334" r:id="rId18"/>
    <p:sldId id="379" r:id="rId19"/>
    <p:sldId id="378" r:id="rId20"/>
    <p:sldId id="372" r:id="rId21"/>
    <p:sldId id="373" r:id="rId22"/>
    <p:sldId id="371" r:id="rId23"/>
    <p:sldId id="382" r:id="rId24"/>
    <p:sldId id="383" r:id="rId25"/>
    <p:sldId id="355" r:id="rId26"/>
    <p:sldId id="356" r:id="rId27"/>
    <p:sldId id="359" r:id="rId28"/>
    <p:sldId id="360" r:id="rId29"/>
    <p:sldId id="361" r:id="rId30"/>
    <p:sldId id="362" r:id="rId31"/>
    <p:sldId id="363" r:id="rId32"/>
    <p:sldId id="365" r:id="rId33"/>
    <p:sldId id="333" r:id="rId34"/>
    <p:sldId id="335" r:id="rId35"/>
  </p:sldIdLst>
  <p:sldSz cx="9906000" cy="6858000" type="A4"/>
  <p:notesSz cx="6858000" cy="9144000"/>
  <p:embeddedFontLst>
    <p:embeddedFont>
      <p:font typeface="맑은 고딕" panose="020B0503020000020004" pitchFamily="50" charset="-127"/>
      <p:regular r:id="rId37"/>
      <p:bold r:id="rId38"/>
    </p:embeddedFont>
    <p:embeddedFont>
      <p:font typeface="배달의민족 도현" panose="020B0600000101010101" pitchFamily="50" charset="-127"/>
      <p:regular r:id="rId39"/>
    </p:embeddedFont>
    <p:embeddedFont>
      <p:font typeface="아리따-돋움(TTF)-Bold" panose="02020603020101020101" pitchFamily="18" charset="-127"/>
      <p:regular r:id="rId40"/>
    </p:embeddedFont>
    <p:embeddedFont>
      <p:font typeface="아리따-돋움(TTF)-Light" panose="02020603020101020101" pitchFamily="18" charset="-127"/>
      <p:regular r:id="rId41"/>
    </p:embeddedFont>
    <p:embeddedFont>
      <p:font typeface="아리따-돋움(TTF)-Medium" panose="02020603020101020101" pitchFamily="18" charset="-127"/>
      <p:regular r:id="rId42"/>
    </p:embeddedFont>
    <p:embeddedFont>
      <p:font typeface="아리따-돋움(TTF)-SemiBold" panose="02020603020101020101" pitchFamily="18" charset="-127"/>
      <p:regular r:id="rId43"/>
    </p:embeddedFont>
    <p:embeddedFont>
      <p:font typeface="아리따-돋움4.0(TTF)-Bold" panose="02020603020101020101" pitchFamily="18" charset="-127"/>
      <p:regular r:id="rId44"/>
    </p:embeddedFont>
    <p:embeddedFont>
      <p:font typeface="Calibri" panose="020F0502020204030204" pitchFamily="34" charset="0"/>
      <p:regular r:id="rId45"/>
      <p:bold r:id="rId46"/>
      <p:italic r:id="rId47"/>
      <p:boldItalic r:id="rId48"/>
    </p:embeddedFont>
    <p:embeddedFont>
      <p:font typeface="Calibri Light" panose="020F0302020204030204" pitchFamily="34" charset="0"/>
      <p:regular r:id="rId49"/>
      <p:italic r:id="rId5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9240"/>
    <a:srgbClr val="9DC3E6"/>
    <a:srgbClr val="262626"/>
    <a:srgbClr val="FA3636"/>
    <a:srgbClr val="2E75B6"/>
    <a:srgbClr val="F9BD8B"/>
    <a:srgbClr val="F8B074"/>
    <a:srgbClr val="F6E47A"/>
    <a:srgbClr val="F3DC53"/>
    <a:srgbClr val="DE8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25" d="100"/>
          <a:sy n="125" d="100"/>
        </p:scale>
        <p:origin x="876" y="-390"/>
      </p:cViewPr>
      <p:guideLst>
        <p:guide orient="horz" pos="2160"/>
        <p:guide pos="3120"/>
      </p:guideLst>
    </p:cSldViewPr>
  </p:slideViewPr>
  <p:notesTextViewPr>
    <p:cViewPr>
      <p:scale>
        <a:sx n="1" d="1"/>
        <a:sy n="1" d="1"/>
      </p:scale>
      <p:origin x="0" y="0"/>
    </p:cViewPr>
  </p:notesTextViewPr>
  <p:notesViewPr>
    <p:cSldViewPr snapToGrid="0">
      <p:cViewPr varScale="1">
        <p:scale>
          <a:sx n="84" d="100"/>
          <a:sy n="84" d="100"/>
        </p:scale>
        <p:origin x="-321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판매</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4CB-45A7-87C9-679CA25441B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4CB-45A7-87C9-679CA25441B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4CB-45A7-87C9-679CA25441B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4CB-45A7-87C9-679CA25441B5}"/>
              </c:ext>
            </c:extLst>
          </c:dPt>
          <c:cat>
            <c:strRef>
              <c:f>Sheet1!$A$2:$A$5</c:f>
              <c:strCache>
                <c:ptCount val="4"/>
                <c:pt idx="0">
                  <c:v>미세먼지</c:v>
                </c:pt>
                <c:pt idx="1">
                  <c:v>CO2</c:v>
                </c:pt>
                <c:pt idx="2">
                  <c:v>온도조절</c:v>
                </c:pt>
                <c:pt idx="3">
                  <c:v>우수관망</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0985-4E8F-8135-B0EE390E767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Sheet1!$A$2:$A$77</cx:f>
        <cx:lvl ptCount="76" formatCode="G/표준">
          <cx:pt idx="0">1</cx:pt>
          <cx:pt idx="1">3</cx:pt>
          <cx:pt idx="2">3</cx:pt>
          <cx:pt idx="3">3</cx:pt>
          <cx:pt idx="4">5</cx:pt>
          <cx:pt idx="5">6</cx:pt>
          <cx:pt idx="6">6</cx:pt>
          <cx:pt idx="7">6</cx:pt>
          <cx:pt idx="8">7</cx:pt>
          <cx:pt idx="9">8</cx:pt>
          <cx:pt idx="10">8</cx:pt>
          <cx:pt idx="11">9</cx:pt>
          <cx:pt idx="12">9</cx:pt>
          <cx:pt idx="13">9</cx:pt>
          <cx:pt idx="14">9</cx:pt>
          <cx:pt idx="15">9</cx:pt>
          <cx:pt idx="16">10</cx:pt>
          <cx:pt idx="17">10</cx:pt>
          <cx:pt idx="18">10</cx:pt>
          <cx:pt idx="19">10</cx:pt>
          <cx:pt idx="20">10</cx:pt>
          <cx:pt idx="21">10</cx:pt>
          <cx:pt idx="22">11</cx:pt>
          <cx:pt idx="23">11</cx:pt>
          <cx:pt idx="24">11</cx:pt>
          <cx:pt idx="25">11</cx:pt>
          <cx:pt idx="26">11</cx:pt>
          <cx:pt idx="27">11</cx:pt>
          <cx:pt idx="28">12</cx:pt>
          <cx:pt idx="29">12</cx:pt>
          <cx:pt idx="30">12</cx:pt>
          <cx:pt idx="31">12</cx:pt>
          <cx:pt idx="32">12</cx:pt>
          <cx:pt idx="33">12</cx:pt>
          <cx:pt idx="34">13</cx:pt>
          <cx:pt idx="35">13</cx:pt>
          <cx:pt idx="36">13</cx:pt>
          <cx:pt idx="37">13</cx:pt>
          <cx:pt idx="38">13</cx:pt>
          <cx:pt idx="39">14</cx:pt>
          <cx:pt idx="40">14</cx:pt>
          <cx:pt idx="41">14</cx:pt>
          <cx:pt idx="42">14</cx:pt>
          <cx:pt idx="43">14</cx:pt>
          <cx:pt idx="44">14</cx:pt>
          <cx:pt idx="45">15</cx:pt>
          <cx:pt idx="46">15</cx:pt>
          <cx:pt idx="47">15</cx:pt>
          <cx:pt idx="48">15</cx:pt>
          <cx:pt idx="49">15</cx:pt>
          <cx:pt idx="50">15</cx:pt>
          <cx:pt idx="51">15</cx:pt>
          <cx:pt idx="52">15</cx:pt>
          <cx:pt idx="53">16</cx:pt>
          <cx:pt idx="54">16</cx:pt>
          <cx:pt idx="55">16</cx:pt>
          <cx:pt idx="56">16</cx:pt>
          <cx:pt idx="57">17</cx:pt>
          <cx:pt idx="58">17</cx:pt>
          <cx:pt idx="59">17</cx:pt>
          <cx:pt idx="60">17</cx:pt>
          <cx:pt idx="61">17</cx:pt>
          <cx:pt idx="62">17</cx:pt>
          <cx:pt idx="63">18</cx:pt>
          <cx:pt idx="64">18</cx:pt>
          <cx:pt idx="65">18</cx:pt>
          <cx:pt idx="66">18</cx:pt>
          <cx:pt idx="67">19</cx:pt>
          <cx:pt idx="68">19</cx:pt>
          <cx:pt idx="69">19</cx:pt>
          <cx:pt idx="70">20</cx:pt>
          <cx:pt idx="71">21</cx:pt>
          <cx:pt idx="72">22</cx:pt>
          <cx:pt idx="73">22</cx:pt>
          <cx:pt idx="74">24</cx:pt>
          <cx:pt idx="75">24</cx:pt>
        </cx:lvl>
      </cx:numDim>
    </cx:data>
  </cx:chartData>
  <cx:chart>
    <cx:plotArea>
      <cx:plotAreaRegion>
        <cx:series layoutId="clusteredColumn" uniqueId="{B80D7DF8-CB87-4134-93C2-434B538DB7E6}">
          <cx:tx>
            <cx:txData>
              <cx:f>Sheet1!$A$1</cx:f>
              <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Sheet1!$A$2:$A$77</cx:f>
        <cx:lvl ptCount="76" formatCode="G/표준">
          <cx:pt idx="0">1</cx:pt>
          <cx:pt idx="1">3</cx:pt>
          <cx:pt idx="2">3</cx:pt>
          <cx:pt idx="3">3</cx:pt>
          <cx:pt idx="4">5</cx:pt>
          <cx:pt idx="5">6</cx:pt>
          <cx:pt idx="6">6</cx:pt>
          <cx:pt idx="7">6</cx:pt>
          <cx:pt idx="8">7</cx:pt>
          <cx:pt idx="9">8</cx:pt>
          <cx:pt idx="10">8</cx:pt>
          <cx:pt idx="11">9</cx:pt>
          <cx:pt idx="12">9</cx:pt>
          <cx:pt idx="13">9</cx:pt>
          <cx:pt idx="14">9</cx:pt>
          <cx:pt idx="15">9</cx:pt>
          <cx:pt idx="16">10</cx:pt>
          <cx:pt idx="17">10</cx:pt>
          <cx:pt idx="18">10</cx:pt>
          <cx:pt idx="19">10</cx:pt>
          <cx:pt idx="20">10</cx:pt>
          <cx:pt idx="21">10</cx:pt>
          <cx:pt idx="22">11</cx:pt>
          <cx:pt idx="23">11</cx:pt>
          <cx:pt idx="24">11</cx:pt>
          <cx:pt idx="25">11</cx:pt>
          <cx:pt idx="26">11</cx:pt>
          <cx:pt idx="27">11</cx:pt>
          <cx:pt idx="28">12</cx:pt>
          <cx:pt idx="29">12</cx:pt>
          <cx:pt idx="30">12</cx:pt>
          <cx:pt idx="31">12</cx:pt>
          <cx:pt idx="32">12</cx:pt>
          <cx:pt idx="33">12</cx:pt>
          <cx:pt idx="34">13</cx:pt>
          <cx:pt idx="35">13</cx:pt>
          <cx:pt idx="36">13</cx:pt>
          <cx:pt idx="37">13</cx:pt>
          <cx:pt idx="38">13</cx:pt>
          <cx:pt idx="39">14</cx:pt>
          <cx:pt idx="40">14</cx:pt>
          <cx:pt idx="41">14</cx:pt>
          <cx:pt idx="42">14</cx:pt>
          <cx:pt idx="43">14</cx:pt>
          <cx:pt idx="44">14</cx:pt>
          <cx:pt idx="45">15</cx:pt>
          <cx:pt idx="46">15</cx:pt>
          <cx:pt idx="47">15</cx:pt>
          <cx:pt idx="48">15</cx:pt>
          <cx:pt idx="49">15</cx:pt>
          <cx:pt idx="50">15</cx:pt>
          <cx:pt idx="51">15</cx:pt>
          <cx:pt idx="52">15</cx:pt>
          <cx:pt idx="53">16</cx:pt>
          <cx:pt idx="54">16</cx:pt>
          <cx:pt idx="55">16</cx:pt>
          <cx:pt idx="56">16</cx:pt>
          <cx:pt idx="57">17</cx:pt>
          <cx:pt idx="58">17</cx:pt>
          <cx:pt idx="59">17</cx:pt>
          <cx:pt idx="60">17</cx:pt>
          <cx:pt idx="61">17</cx:pt>
          <cx:pt idx="62">17</cx:pt>
          <cx:pt idx="63">18</cx:pt>
          <cx:pt idx="64">18</cx:pt>
          <cx:pt idx="65">18</cx:pt>
          <cx:pt idx="66">18</cx:pt>
          <cx:pt idx="67">19</cx:pt>
          <cx:pt idx="68">19</cx:pt>
          <cx:pt idx="69">19</cx:pt>
          <cx:pt idx="70">20</cx:pt>
          <cx:pt idx="71">21</cx:pt>
          <cx:pt idx="72">22</cx:pt>
          <cx:pt idx="73">22</cx:pt>
          <cx:pt idx="74">24</cx:pt>
          <cx:pt idx="75">24</cx:pt>
        </cx:lvl>
      </cx:numDim>
    </cx:data>
  </cx:chartData>
  <cx:chart>
    <cx:plotArea>
      <cx:plotAreaRegion>
        <cx:series layoutId="clusteredColumn" uniqueId="{B80D7DF8-CB87-4134-93C2-434B538DB7E6}">
          <cx:tx>
            <cx:txData>
              <cx:f>Sheet1!$A$1</cx:f>
              <cx:v/>
            </cx:txData>
          </cx:tx>
          <cx:dataId val="0"/>
          <cx:layoutPr>
            <cx:binning intervalClosed="r"/>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5372B6-6ABB-40DF-906D-DFEF92D58FCB}" type="datetimeFigureOut">
              <a:rPr lang="ko-KR" altLang="en-US" smtClean="0"/>
              <a:t>2019-07-26</a:t>
            </a:fld>
            <a:endParaRPr lang="ko-KR" altLang="en-US"/>
          </a:p>
        </p:txBody>
      </p:sp>
      <p:sp>
        <p:nvSpPr>
          <p:cNvPr id="4" name="슬라이드 이미지 개체 틀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35CF3D-1C25-47B3-9390-9BBB09CD2B34}" type="slidenum">
              <a:rPr lang="ko-KR" altLang="en-US" smtClean="0"/>
              <a:t>‹#›</a:t>
            </a:fld>
            <a:endParaRPr lang="ko-KR" altLang="en-US"/>
          </a:p>
        </p:txBody>
      </p:sp>
    </p:spTree>
    <p:extLst>
      <p:ext uri="{BB962C8B-B14F-4D97-AF65-F5344CB8AC3E}">
        <p14:creationId xmlns:p14="http://schemas.microsoft.com/office/powerpoint/2010/main" val="189613293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p>
            <a:fld id="{33DE165A-E35E-45E3-8B76-60E309AE9892}" type="datetimeFigureOut">
              <a:rPr lang="ko-KR" altLang="en-US" smtClean="0">
                <a:solidFill>
                  <a:prstClr val="black">
                    <a:tint val="75000"/>
                  </a:prstClr>
                </a:solidFill>
              </a:rPr>
              <a:pPr/>
              <a:t>2019-07-26</a:t>
            </a:fld>
            <a:endParaRPr lang="ko-KR" alt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C13EBE2-04A1-4312-8B8B-38400B01AA92}"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5140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33DE165A-E35E-45E3-8B76-60E309AE9892}" type="datetimeFigureOut">
              <a:rPr lang="ko-KR" altLang="en-US" smtClean="0">
                <a:solidFill>
                  <a:prstClr val="black">
                    <a:tint val="75000"/>
                  </a:prstClr>
                </a:solidFill>
              </a:rPr>
              <a:pPr/>
              <a:t>2019-07-26</a:t>
            </a:fld>
            <a:endParaRPr lang="ko-KR" alt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C13EBE2-04A1-4312-8B8B-38400B01AA92}"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667435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4" y="365125"/>
            <a:ext cx="2135981"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81040" y="365125"/>
            <a:ext cx="6284119"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33DE165A-E35E-45E3-8B76-60E309AE9892}" type="datetimeFigureOut">
              <a:rPr lang="ko-KR" altLang="en-US" smtClean="0">
                <a:solidFill>
                  <a:prstClr val="black">
                    <a:tint val="75000"/>
                  </a:prstClr>
                </a:solidFill>
              </a:rPr>
              <a:pPr/>
              <a:t>2019-07-26</a:t>
            </a:fld>
            <a:endParaRPr lang="ko-KR" alt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C13EBE2-04A1-4312-8B8B-38400B01AA92}"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180133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33DE165A-E35E-45E3-8B76-60E309AE9892}" type="datetimeFigureOut">
              <a:rPr lang="ko-KR" altLang="en-US" smtClean="0">
                <a:solidFill>
                  <a:prstClr val="black">
                    <a:tint val="75000"/>
                  </a:prstClr>
                </a:solidFill>
              </a:rPr>
              <a:pPr/>
              <a:t>2019-07-26</a:t>
            </a:fld>
            <a:endParaRPr lang="ko-KR" alt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C13EBE2-04A1-4312-8B8B-38400B01AA92}"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060515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75881" y="1709744"/>
            <a:ext cx="8543925"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75881" y="4589469"/>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Date Placeholder 3"/>
          <p:cNvSpPr>
            <a:spLocks noGrp="1"/>
          </p:cNvSpPr>
          <p:nvPr>
            <p:ph type="dt" sz="half" idx="10"/>
          </p:nvPr>
        </p:nvSpPr>
        <p:spPr/>
        <p:txBody>
          <a:bodyPr/>
          <a:lstStyle/>
          <a:p>
            <a:fld id="{33DE165A-E35E-45E3-8B76-60E309AE9892}" type="datetimeFigureOut">
              <a:rPr lang="ko-KR" altLang="en-US" smtClean="0">
                <a:solidFill>
                  <a:prstClr val="black">
                    <a:tint val="75000"/>
                  </a:prstClr>
                </a:solidFill>
              </a:rPr>
              <a:pPr/>
              <a:t>2019-07-26</a:t>
            </a:fld>
            <a:endParaRPr lang="ko-KR" alt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ko-KR" alt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C13EBE2-04A1-4312-8B8B-38400B01AA92}"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4292327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33DE165A-E35E-45E3-8B76-60E309AE9892}" type="datetimeFigureOut">
              <a:rPr lang="ko-KR" altLang="en-US" smtClean="0">
                <a:solidFill>
                  <a:prstClr val="black">
                    <a:tint val="75000"/>
                  </a:prstClr>
                </a:solidFill>
              </a:rPr>
              <a:pPr/>
              <a:t>2019-07-26</a:t>
            </a:fld>
            <a:endParaRPr lang="ko-KR" alt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ko-KR" alt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C13EBE2-04A1-4312-8B8B-38400B01AA92}"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049549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82330" y="365129"/>
            <a:ext cx="8543925"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Content Placeholder 3"/>
          <p:cNvSpPr>
            <a:spLocks noGrp="1"/>
          </p:cNvSpPr>
          <p:nvPr>
            <p:ph sz="half" idx="2"/>
          </p:nvPr>
        </p:nvSpPr>
        <p:spPr>
          <a:xfrm>
            <a:off x="682329" y="2505075"/>
            <a:ext cx="4190702"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Content Placeholder 5"/>
          <p:cNvSpPr>
            <a:spLocks noGrp="1"/>
          </p:cNvSpPr>
          <p:nvPr>
            <p:ph sz="quarter" idx="4"/>
          </p:nvPr>
        </p:nvSpPr>
        <p:spPr>
          <a:xfrm>
            <a:off x="5014913" y="2505075"/>
            <a:ext cx="4211340"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33DE165A-E35E-45E3-8B76-60E309AE9892}" type="datetimeFigureOut">
              <a:rPr lang="ko-KR" altLang="en-US" smtClean="0">
                <a:solidFill>
                  <a:prstClr val="black">
                    <a:tint val="75000"/>
                  </a:prstClr>
                </a:solidFill>
              </a:rPr>
              <a:pPr/>
              <a:t>2019-07-26</a:t>
            </a:fld>
            <a:endParaRPr lang="ko-KR" alt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ko-KR" alt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C13EBE2-04A1-4312-8B8B-38400B01AA92}"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934304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33DE165A-E35E-45E3-8B76-60E309AE9892}" type="datetimeFigureOut">
              <a:rPr lang="ko-KR" altLang="en-US" smtClean="0">
                <a:solidFill>
                  <a:prstClr val="black">
                    <a:tint val="75000"/>
                  </a:prstClr>
                </a:solidFill>
              </a:rPr>
              <a:pPr/>
              <a:t>2019-07-26</a:t>
            </a:fld>
            <a:endParaRPr lang="ko-KR" alt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ko-KR" alt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C13EBE2-04A1-4312-8B8B-38400B01AA92}"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789362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DE165A-E35E-45E3-8B76-60E309AE9892}" type="datetimeFigureOut">
              <a:rPr lang="ko-KR" altLang="en-US" smtClean="0">
                <a:solidFill>
                  <a:prstClr val="black">
                    <a:tint val="75000"/>
                  </a:prstClr>
                </a:solidFill>
              </a:rPr>
              <a:pPr/>
              <a:t>2019-07-26</a:t>
            </a:fld>
            <a:endParaRPr lang="ko-KR" alt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ko-KR" alt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2C13EBE2-04A1-4312-8B8B-38400B01AA92}"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123042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82330" y="457200"/>
            <a:ext cx="3194943"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4211340" y="987431"/>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82330"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Date Placeholder 4"/>
          <p:cNvSpPr>
            <a:spLocks noGrp="1"/>
          </p:cNvSpPr>
          <p:nvPr>
            <p:ph type="dt" sz="half" idx="10"/>
          </p:nvPr>
        </p:nvSpPr>
        <p:spPr/>
        <p:txBody>
          <a:bodyPr/>
          <a:lstStyle/>
          <a:p>
            <a:fld id="{33DE165A-E35E-45E3-8B76-60E309AE9892}" type="datetimeFigureOut">
              <a:rPr lang="ko-KR" altLang="en-US" smtClean="0">
                <a:solidFill>
                  <a:prstClr val="black">
                    <a:tint val="75000"/>
                  </a:prstClr>
                </a:solidFill>
              </a:rPr>
              <a:pPr/>
              <a:t>2019-07-26</a:t>
            </a:fld>
            <a:endParaRPr lang="ko-KR" alt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ko-KR" alt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C13EBE2-04A1-4312-8B8B-38400B01AA92}"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1446754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82330" y="457200"/>
            <a:ext cx="3194943"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4211340" y="987431"/>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dirty="0"/>
              <a:t>그림을 추가하려면 아이콘을 클릭하십시오</a:t>
            </a:r>
            <a:endParaRPr lang="en-US" dirty="0"/>
          </a:p>
        </p:txBody>
      </p:sp>
      <p:sp>
        <p:nvSpPr>
          <p:cNvPr id="4" name="Text Placeholder 3"/>
          <p:cNvSpPr>
            <a:spLocks noGrp="1"/>
          </p:cNvSpPr>
          <p:nvPr>
            <p:ph type="body" sz="half" idx="2"/>
          </p:nvPr>
        </p:nvSpPr>
        <p:spPr>
          <a:xfrm>
            <a:off x="682330"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Date Placeholder 4"/>
          <p:cNvSpPr>
            <a:spLocks noGrp="1"/>
          </p:cNvSpPr>
          <p:nvPr>
            <p:ph type="dt" sz="half" idx="10"/>
          </p:nvPr>
        </p:nvSpPr>
        <p:spPr/>
        <p:txBody>
          <a:bodyPr/>
          <a:lstStyle/>
          <a:p>
            <a:fld id="{33DE165A-E35E-45E3-8B76-60E309AE9892}" type="datetimeFigureOut">
              <a:rPr lang="ko-KR" altLang="en-US" smtClean="0">
                <a:solidFill>
                  <a:prstClr val="black">
                    <a:tint val="75000"/>
                  </a:prstClr>
                </a:solidFill>
              </a:rPr>
              <a:pPr/>
              <a:t>2019-07-26</a:t>
            </a:fld>
            <a:endParaRPr lang="ko-KR" alt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ko-KR" alt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C13EBE2-04A1-4312-8B8B-38400B01AA92}"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3957266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40" y="365129"/>
            <a:ext cx="8543925"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81040" y="1825625"/>
            <a:ext cx="8543925"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81038" y="6356356"/>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E165A-E35E-45E3-8B76-60E309AE9892}" type="datetimeFigureOut">
              <a:rPr lang="ko-KR" altLang="en-US" smtClean="0">
                <a:solidFill>
                  <a:prstClr val="black">
                    <a:tint val="75000"/>
                  </a:prstClr>
                </a:solidFill>
              </a:rPr>
              <a:pPr/>
              <a:t>2019-07-26</a:t>
            </a:fld>
            <a:endParaRPr lang="ko-KR" altLang="en-US" dirty="0">
              <a:solidFill>
                <a:prstClr val="black">
                  <a:tint val="75000"/>
                </a:prstClr>
              </a:solidFill>
            </a:endParaRPr>
          </a:p>
        </p:txBody>
      </p:sp>
      <p:sp>
        <p:nvSpPr>
          <p:cNvPr id="5" name="Footer Placeholder 4"/>
          <p:cNvSpPr>
            <a:spLocks noGrp="1"/>
          </p:cNvSpPr>
          <p:nvPr>
            <p:ph type="ftr" sz="quarter" idx="3"/>
          </p:nvPr>
        </p:nvSpPr>
        <p:spPr>
          <a:xfrm>
            <a:off x="3281365" y="6356356"/>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solidFill>
                <a:prstClr val="black">
                  <a:tint val="75000"/>
                </a:prstClr>
              </a:solidFill>
            </a:endParaRPr>
          </a:p>
        </p:txBody>
      </p:sp>
      <p:sp>
        <p:nvSpPr>
          <p:cNvPr id="6" name="Slide Number Placeholder 5"/>
          <p:cNvSpPr>
            <a:spLocks noGrp="1"/>
          </p:cNvSpPr>
          <p:nvPr>
            <p:ph type="sldNum" sz="quarter" idx="4"/>
          </p:nvPr>
        </p:nvSpPr>
        <p:spPr>
          <a:xfrm>
            <a:off x="6996113" y="6356356"/>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13EBE2-04A1-4312-8B8B-38400B01AA92}" type="slidenum">
              <a:rPr lang="ko-KR" altLang="en-US" smtClean="0">
                <a:solidFill>
                  <a:prstClr val="black">
                    <a:tint val="75000"/>
                  </a:prstClr>
                </a:solidFill>
              </a:rPr>
              <a:pPr/>
              <a:t>‹#›</a:t>
            </a:fld>
            <a:endParaRPr lang="ko-KR" altLang="en-US" dirty="0">
              <a:solidFill>
                <a:prstClr val="black">
                  <a:tint val="75000"/>
                </a:prstClr>
              </a:solidFill>
            </a:endParaRPr>
          </a:p>
        </p:txBody>
      </p:sp>
    </p:spTree>
    <p:extLst>
      <p:ext uri="{BB962C8B-B14F-4D97-AF65-F5344CB8AC3E}">
        <p14:creationId xmlns:p14="http://schemas.microsoft.com/office/powerpoint/2010/main" val="27443047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image" Target="../media/image21.png"/><Relationship Id="rId1" Type="http://schemas.openxmlformats.org/officeDocument/2006/relationships/slideLayout" Target="../slideLayouts/slideLayout2.xml"/><Relationship Id="rId5" Type="http://schemas.microsoft.com/office/2014/relationships/chartEx" Target="../charts/chartEx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4" name="Picture 6" descr="ë°ì´í° ì§í¥ìì ëí ì´ë¯¸ì§ ê²ìê²°ê³¼">
            <a:extLst>
              <a:ext uri="{FF2B5EF4-FFF2-40B4-BE49-F238E27FC236}">
                <a16:creationId xmlns:a16="http://schemas.microsoft.com/office/drawing/2014/main" id="{A6729AFF-52AF-4458-9CF8-CA176DC455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22465" y="-268118"/>
            <a:ext cx="1783535" cy="1783535"/>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4068573" y="3990831"/>
            <a:ext cx="3005329" cy="2362185"/>
          </a:xfrm>
          <a:prstGeom prst="rect">
            <a:avLst/>
          </a:prstGeom>
        </p:spPr>
        <p:txBody>
          <a:bodyPr vert="horz" wrap="square">
            <a:spAutoFit/>
          </a:bodyPr>
          <a:lstStyle/>
          <a:p>
            <a:pPr>
              <a:lnSpc>
                <a:spcPts val="5900"/>
              </a:lnSpc>
            </a:pPr>
            <a:r>
              <a:rPr lang="ko-KR" altLang="en-US" sz="5400" dirty="0">
                <a:solidFill>
                  <a:schemeClr val="tx1">
                    <a:lumMod val="85000"/>
                    <a:lumOff val="15000"/>
                  </a:schemeClr>
                </a:solidFill>
                <a:latin typeface="아리따-돋움(TTF)-Bold" panose="02020603020101020101" pitchFamily="18" charset="-127"/>
                <a:ea typeface="아리따-돋움(TTF)-Bold" panose="02020603020101020101" pitchFamily="18" charset="-127"/>
              </a:rPr>
              <a:t>빅데이터 청년인재 양성</a:t>
            </a:r>
            <a:endParaRPr lang="en-US" altLang="ko-KR" sz="4400" dirty="0">
              <a:solidFill>
                <a:schemeClr val="tx1">
                  <a:lumMod val="85000"/>
                  <a:lumOff val="15000"/>
                </a:schemeClr>
              </a:solidFill>
              <a:latin typeface="아리따-돋움(TTF)-Light" panose="02020603020101020101" pitchFamily="18" charset="-127"/>
              <a:ea typeface="아리따-돋움(TTF)-Light" panose="02020603020101020101" pitchFamily="18" charset="-127"/>
            </a:endParaRPr>
          </a:p>
        </p:txBody>
      </p:sp>
      <p:sp>
        <p:nvSpPr>
          <p:cNvPr id="12" name="직사각형 11"/>
          <p:cNvSpPr/>
          <p:nvPr/>
        </p:nvSpPr>
        <p:spPr>
          <a:xfrm>
            <a:off x="6981623" y="4015998"/>
            <a:ext cx="3005329" cy="2123658"/>
          </a:xfrm>
          <a:prstGeom prst="rect">
            <a:avLst/>
          </a:prstGeom>
        </p:spPr>
        <p:txBody>
          <a:bodyPr vert="horz" wrap="square">
            <a:spAutoFit/>
          </a:bodyPr>
          <a:lstStyle/>
          <a:p>
            <a:r>
              <a:rPr lang="ko-KR" altLang="en-US" sz="2000"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빅데이터 기반의 </a:t>
            </a:r>
            <a:endParaRPr lang="en-US" altLang="ko-KR" sz="2000" b="1"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r>
              <a:rPr lang="ko-KR" altLang="en-US" sz="2000"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지능 정보 시스템 </a:t>
            </a:r>
            <a:endParaRPr lang="en-US" altLang="ko-KR" sz="2000" b="1"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r>
              <a:rPr lang="ko-KR" altLang="en-US" sz="2000"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개발 과정</a:t>
            </a:r>
            <a:endParaRPr lang="en-US" altLang="ko-KR" sz="700"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r>
              <a:rPr lang="ko-KR" altLang="en-US" dirty="0" err="1">
                <a:solidFill>
                  <a:schemeClr val="tx1">
                    <a:lumMod val="75000"/>
                    <a:lumOff val="25000"/>
                  </a:schemeClr>
                </a:solidFill>
                <a:latin typeface="아리따-돋움(TTF)-Medium" panose="02020603020101020101" pitchFamily="18" charset="-127"/>
                <a:ea typeface="아리따-돋움(TTF)-Medium" panose="02020603020101020101" pitchFamily="18" charset="-127"/>
              </a:rPr>
              <a:t>권오정</a:t>
            </a:r>
            <a:r>
              <a:rPr lang="ko-KR" altLang="en-US"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 배영환 </a:t>
            </a:r>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r>
              <a:rPr lang="ko-KR" altLang="en-US" dirty="0" err="1">
                <a:solidFill>
                  <a:schemeClr val="tx1">
                    <a:lumMod val="75000"/>
                    <a:lumOff val="25000"/>
                  </a:schemeClr>
                </a:solidFill>
                <a:latin typeface="아리따-돋움(TTF)-Medium" panose="02020603020101020101" pitchFamily="18" charset="-127"/>
                <a:ea typeface="아리따-돋움(TTF)-Medium" panose="02020603020101020101" pitchFamily="18" charset="-127"/>
              </a:rPr>
              <a:t>우연희</a:t>
            </a:r>
            <a:r>
              <a:rPr lang="ko-KR" altLang="en-US"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 </a:t>
            </a:r>
            <a:r>
              <a:rPr lang="ko-KR" altLang="en-US" dirty="0" err="1">
                <a:solidFill>
                  <a:schemeClr val="tx1">
                    <a:lumMod val="75000"/>
                    <a:lumOff val="25000"/>
                  </a:schemeClr>
                </a:solidFill>
                <a:latin typeface="아리따-돋움(TTF)-Medium" panose="02020603020101020101" pitchFamily="18" charset="-127"/>
                <a:ea typeface="아리따-돋움(TTF)-Medium" panose="02020603020101020101" pitchFamily="18" charset="-127"/>
              </a:rPr>
              <a:t>차의성</a:t>
            </a:r>
            <a:r>
              <a:rPr lang="ko-KR" altLang="en-US"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 </a:t>
            </a:r>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r>
              <a:rPr lang="ko-KR" altLang="en-US" dirty="0" err="1">
                <a:solidFill>
                  <a:schemeClr val="tx1">
                    <a:lumMod val="75000"/>
                    <a:lumOff val="25000"/>
                  </a:schemeClr>
                </a:solidFill>
                <a:latin typeface="아리따-돋움(TTF)-Medium" panose="02020603020101020101" pitchFamily="18" charset="-127"/>
                <a:ea typeface="아리따-돋움(TTF)-Medium" panose="02020603020101020101" pitchFamily="18" charset="-127"/>
              </a:rPr>
              <a:t>최태림</a:t>
            </a:r>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p:txBody>
      </p:sp>
      <p:sp>
        <p:nvSpPr>
          <p:cNvPr id="2" name="직사각형 1"/>
          <p:cNvSpPr/>
          <p:nvPr/>
        </p:nvSpPr>
        <p:spPr>
          <a:xfrm>
            <a:off x="3429521" y="3715400"/>
            <a:ext cx="5624422"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424192" y="361356"/>
            <a:ext cx="3005329" cy="553998"/>
          </a:xfrm>
          <a:prstGeom prst="rect">
            <a:avLst/>
          </a:prstGeom>
        </p:spPr>
        <p:txBody>
          <a:bodyPr vert="horz" wrap="square">
            <a:spAutoFit/>
          </a:bodyPr>
          <a:lstStyle/>
          <a:p>
            <a:r>
              <a:rPr lang="en-US" altLang="ko-KR" sz="3000" dirty="0">
                <a:solidFill>
                  <a:schemeClr val="tx1">
                    <a:lumMod val="85000"/>
                    <a:lumOff val="15000"/>
                  </a:schemeClr>
                </a:solidFill>
                <a:latin typeface="아리따-돋움(TTF)-Bold" panose="02020603020101020101" pitchFamily="18" charset="-127"/>
                <a:ea typeface="아리따-돋움(TTF)-Bold" panose="02020603020101020101" pitchFamily="18" charset="-127"/>
              </a:rPr>
              <a:t>13</a:t>
            </a:r>
            <a:r>
              <a:rPr lang="ko-KR" altLang="en-US" sz="3000" dirty="0">
                <a:solidFill>
                  <a:schemeClr val="tx1">
                    <a:lumMod val="85000"/>
                    <a:lumOff val="15000"/>
                  </a:schemeClr>
                </a:solidFill>
                <a:latin typeface="아리따-돋움(TTF)-Bold" panose="02020603020101020101" pitchFamily="18" charset="-127"/>
                <a:ea typeface="아리따-돋움(TTF)-Bold" panose="02020603020101020101" pitchFamily="18" charset="-127"/>
              </a:rPr>
              <a:t>조 </a:t>
            </a:r>
            <a:endParaRPr lang="en-US" altLang="ko-KR" sz="3000" dirty="0">
              <a:solidFill>
                <a:schemeClr val="tx1">
                  <a:lumMod val="85000"/>
                  <a:lumOff val="15000"/>
                </a:schemeClr>
              </a:solidFill>
              <a:latin typeface="아리따-돋움(TTF)-Light" panose="02020603020101020101" pitchFamily="18" charset="-127"/>
              <a:ea typeface="아리따-돋움(TTF)-Light" panose="02020603020101020101" pitchFamily="18" charset="-127"/>
            </a:endParaRPr>
          </a:p>
        </p:txBody>
      </p:sp>
      <p:pic>
        <p:nvPicPr>
          <p:cNvPr id="7172" name="Picture 4" descr="ê³ ë ¤ë ë§í¬ì ëí ì´ë¯¸ì§ ê²ìê²°ê³¼">
            <a:extLst>
              <a:ext uri="{FF2B5EF4-FFF2-40B4-BE49-F238E27FC236}">
                <a16:creationId xmlns:a16="http://schemas.microsoft.com/office/drawing/2014/main" id="{E1B750FA-C470-4A81-8CC3-D37DB74DB9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41035" y="127724"/>
            <a:ext cx="887064" cy="887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858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AEDD69C5-6987-4203-80CE-909C5A9BD4AF}"/>
              </a:ext>
            </a:extLst>
          </p:cNvPr>
          <p:cNvPicPr>
            <a:picLocks noChangeAspect="1"/>
          </p:cNvPicPr>
          <p:nvPr/>
        </p:nvPicPr>
        <p:blipFill>
          <a:blip r:embed="rId2"/>
          <a:stretch>
            <a:fillRect/>
          </a:stretch>
        </p:blipFill>
        <p:spPr>
          <a:xfrm>
            <a:off x="2924131" y="1300775"/>
            <a:ext cx="4410075" cy="2981325"/>
          </a:xfrm>
          <a:prstGeom prst="rect">
            <a:avLst/>
          </a:prstGeom>
        </p:spPr>
      </p:pic>
      <p:sp>
        <p:nvSpPr>
          <p:cNvPr id="5" name="직사각형 4">
            <a:extLst>
              <a:ext uri="{FF2B5EF4-FFF2-40B4-BE49-F238E27FC236}">
                <a16:creationId xmlns:a16="http://schemas.microsoft.com/office/drawing/2014/main" id="{84822DA9-94ED-410A-A916-15DDED640C8D}"/>
              </a:ext>
            </a:extLst>
          </p:cNvPr>
          <p:cNvSpPr/>
          <p:nvPr/>
        </p:nvSpPr>
        <p:spPr>
          <a:xfrm>
            <a:off x="3138210" y="4055597"/>
            <a:ext cx="5609005" cy="1384995"/>
          </a:xfrm>
          <a:prstGeom prst="rect">
            <a:avLst/>
          </a:prstGeom>
          <a:noFill/>
        </p:spPr>
        <p:txBody>
          <a:bodyPr wrap="square">
            <a:spAutoFit/>
          </a:bodyPr>
          <a:lstStyle/>
          <a:p>
            <a:r>
              <a:rPr lang="en-US" altLang="ko-KR" sz="28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a:t>
            </a:r>
            <a:r>
              <a:rPr lang="ko-KR" altLang="en-US" sz="2800" dirty="0">
                <a:solidFill>
                  <a:srgbClr val="FF0000"/>
                </a:solidFill>
                <a:latin typeface="아리따-돋움(TTF)-Medium" panose="02020603020101020101" pitchFamily="18" charset="-127"/>
                <a:ea typeface="아리따-돋움(TTF)-Medium" panose="02020603020101020101" pitchFamily="18" charset="-127"/>
              </a:rPr>
              <a:t>나무</a:t>
            </a:r>
            <a:r>
              <a:rPr lang="ko-KR" altLang="en-US" sz="28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를 심는 것으로 인해</a:t>
            </a:r>
            <a:endParaRPr lang="en-US" altLang="ko-KR" sz="2800" dirty="0">
              <a:solidFill>
                <a:schemeClr val="tx1">
                  <a:lumMod val="85000"/>
                  <a:lumOff val="15000"/>
                </a:schemeClr>
              </a:solidFill>
              <a:latin typeface="아리따-돋움(TTF)-Medium" panose="02020603020101020101" pitchFamily="18" charset="-127"/>
              <a:ea typeface="아리따-돋움(TTF)-Medium" panose="02020603020101020101" pitchFamily="18" charset="-127"/>
            </a:endParaRPr>
          </a:p>
          <a:p>
            <a:r>
              <a:rPr lang="en-US" altLang="ko-KR" sz="28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a:t>
            </a:r>
            <a:r>
              <a:rPr lang="ko-KR" altLang="en-US" sz="28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얼만큼의 </a:t>
            </a:r>
            <a:r>
              <a:rPr lang="ko-KR" altLang="en-US" sz="2800" dirty="0">
                <a:solidFill>
                  <a:srgbClr val="FF0000"/>
                </a:solidFill>
                <a:latin typeface="아리따-돋움(TTF)-Medium" panose="02020603020101020101" pitchFamily="18" charset="-127"/>
                <a:ea typeface="아리따-돋움(TTF)-Medium" panose="02020603020101020101" pitchFamily="18" charset="-127"/>
              </a:rPr>
              <a:t>이익</a:t>
            </a:r>
            <a:r>
              <a:rPr lang="ko-KR" altLang="en-US" sz="28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을 얻을 수</a:t>
            </a:r>
            <a:endParaRPr lang="en-US" altLang="ko-KR" sz="2800" dirty="0">
              <a:solidFill>
                <a:schemeClr val="tx1">
                  <a:lumMod val="85000"/>
                  <a:lumOff val="15000"/>
                </a:schemeClr>
              </a:solidFill>
              <a:latin typeface="아리따-돋움(TTF)-Medium" panose="02020603020101020101" pitchFamily="18" charset="-127"/>
              <a:ea typeface="아리따-돋움(TTF)-Medium" panose="02020603020101020101" pitchFamily="18" charset="-127"/>
            </a:endParaRPr>
          </a:p>
          <a:p>
            <a:r>
              <a:rPr lang="en-US" altLang="ko-KR" sz="28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a:t>
            </a:r>
            <a:r>
              <a:rPr lang="ko-KR" altLang="en-US" sz="28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있을까</a:t>
            </a:r>
            <a:r>
              <a:rPr lang="en-US" altLang="ko-KR" sz="28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a:t>
            </a:r>
          </a:p>
        </p:txBody>
      </p:sp>
      <p:sp>
        <p:nvSpPr>
          <p:cNvPr id="6" name="직사각형 5">
            <a:extLst>
              <a:ext uri="{FF2B5EF4-FFF2-40B4-BE49-F238E27FC236}">
                <a16:creationId xmlns:a16="http://schemas.microsoft.com/office/drawing/2014/main" id="{35CF7F8C-5708-4F96-9CB1-E36DC55A1DC4}"/>
              </a:ext>
            </a:extLst>
          </p:cNvPr>
          <p:cNvSpPr/>
          <p:nvPr/>
        </p:nvSpPr>
        <p:spPr>
          <a:xfrm>
            <a:off x="2613739" y="3840062"/>
            <a:ext cx="1535502" cy="821635"/>
          </a:xfrm>
          <a:prstGeom prst="rect">
            <a:avLst/>
          </a:prstGeom>
          <a:noFill/>
        </p:spPr>
        <p:txBody>
          <a:bodyPr wrap="square">
            <a:spAutoFit/>
          </a:bodyPr>
          <a:lstStyle/>
          <a:p>
            <a:pPr>
              <a:lnSpc>
                <a:spcPct val="150000"/>
              </a:lnSpc>
            </a:pPr>
            <a:r>
              <a:rPr lang="en-US" altLang="ko-KR" sz="3600" spc="-150" dirty="0">
                <a:solidFill>
                  <a:schemeClr val="bg1">
                    <a:lumMod val="65000"/>
                  </a:schemeClr>
                </a:solidFill>
                <a:latin typeface="아리따-돋움(TTF)-Medium" panose="02020603020101020101" pitchFamily="18" charset="-127"/>
                <a:ea typeface="아리따-돋움(TTF)-Medium" panose="02020603020101020101" pitchFamily="18" charset="-127"/>
              </a:rPr>
              <a:t>Q .</a:t>
            </a:r>
          </a:p>
        </p:txBody>
      </p:sp>
    </p:spTree>
    <p:extLst>
      <p:ext uri="{BB962C8B-B14F-4D97-AF65-F5344CB8AC3E}">
        <p14:creationId xmlns:p14="http://schemas.microsoft.com/office/powerpoint/2010/main" val="1619335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60323C5C-6219-4189-A3C3-E9EA4322A303}"/>
              </a:ext>
            </a:extLst>
          </p:cNvPr>
          <p:cNvSpPr/>
          <p:nvPr/>
        </p:nvSpPr>
        <p:spPr>
          <a:xfrm>
            <a:off x="3674289" y="2528952"/>
            <a:ext cx="3005329" cy="1887696"/>
          </a:xfrm>
          <a:prstGeom prst="rect">
            <a:avLst/>
          </a:prstGeom>
        </p:spPr>
        <p:txBody>
          <a:bodyPr vert="horz" wrap="square">
            <a:spAutoFit/>
          </a:bodyPr>
          <a:lstStyle/>
          <a:p>
            <a:pPr>
              <a:lnSpc>
                <a:spcPts val="7000"/>
              </a:lnSpc>
            </a:pPr>
            <a:r>
              <a:rPr lang="ko-KR" altLang="en-US" sz="7200" dirty="0">
                <a:solidFill>
                  <a:schemeClr val="tx1">
                    <a:lumMod val="85000"/>
                    <a:lumOff val="15000"/>
                  </a:schemeClr>
                </a:solidFill>
                <a:latin typeface="아리따-돋움(TTF)-Bold" panose="02020603020101020101" pitchFamily="18" charset="-127"/>
                <a:ea typeface="아리따-돋움(TTF)-Bold" panose="02020603020101020101" pitchFamily="18" charset="-127"/>
              </a:rPr>
              <a:t>플랜트</a:t>
            </a:r>
            <a:r>
              <a:rPr lang="en-US" altLang="ko-KR" sz="7200" dirty="0">
                <a:solidFill>
                  <a:schemeClr val="tx1">
                    <a:lumMod val="85000"/>
                    <a:lumOff val="15000"/>
                  </a:schemeClr>
                </a:solidFill>
                <a:latin typeface="아리따-돋움(TTF)-Bold" panose="02020603020101020101" pitchFamily="18" charset="-127"/>
                <a:ea typeface="아리따-돋움(TTF)-Bold" panose="02020603020101020101" pitchFamily="18" charset="-127"/>
              </a:rPr>
              <a:t>,</a:t>
            </a:r>
            <a:r>
              <a:rPr lang="ko-KR" altLang="en-US" sz="7200" dirty="0">
                <a:solidFill>
                  <a:schemeClr val="tx1">
                    <a:lumMod val="85000"/>
                    <a:lumOff val="15000"/>
                  </a:schemeClr>
                </a:solidFill>
                <a:latin typeface="아리따-돋움(TTF)-Bold" panose="02020603020101020101" pitchFamily="18" charset="-127"/>
                <a:ea typeface="아리따-돋움(TTF)-Bold" panose="02020603020101020101" pitchFamily="18" charset="-127"/>
              </a:rPr>
              <a:t> </a:t>
            </a:r>
            <a:endParaRPr lang="en-US" altLang="ko-KR" sz="7200" dirty="0">
              <a:solidFill>
                <a:schemeClr val="tx1">
                  <a:lumMod val="85000"/>
                  <a:lumOff val="15000"/>
                </a:schemeClr>
              </a:solidFill>
              <a:latin typeface="아리따-돋움(TTF)-Bold" panose="02020603020101020101" pitchFamily="18" charset="-127"/>
              <a:ea typeface="아리따-돋움(TTF)-Bold" panose="02020603020101020101" pitchFamily="18" charset="-127"/>
            </a:endParaRPr>
          </a:p>
          <a:p>
            <a:pPr>
              <a:lnSpc>
                <a:spcPts val="7000"/>
              </a:lnSpc>
            </a:pPr>
            <a:r>
              <a:rPr lang="ko-KR" altLang="en-US" sz="7200" dirty="0">
                <a:solidFill>
                  <a:schemeClr val="tx1">
                    <a:lumMod val="85000"/>
                    <a:lumOff val="15000"/>
                  </a:schemeClr>
                </a:solidFill>
                <a:latin typeface="아리따-돋움(TTF)-Bold" panose="02020603020101020101" pitchFamily="18" charset="-127"/>
                <a:ea typeface="아리따-돋움(TTF)-Bold" panose="02020603020101020101" pitchFamily="18" charset="-127"/>
              </a:rPr>
              <a:t>플랜트</a:t>
            </a:r>
            <a:r>
              <a:rPr lang="en-US" altLang="ko-KR" sz="7200" dirty="0">
                <a:solidFill>
                  <a:schemeClr val="tx1">
                    <a:lumMod val="85000"/>
                    <a:lumOff val="15000"/>
                  </a:schemeClr>
                </a:solidFill>
                <a:latin typeface="아리따-돋움(TTF)-Bold" panose="02020603020101020101" pitchFamily="18" charset="-127"/>
                <a:ea typeface="아리따-돋움(TTF)-Bold" panose="02020603020101020101" pitchFamily="18" charset="-127"/>
              </a:rPr>
              <a:t>!</a:t>
            </a:r>
            <a:r>
              <a:rPr lang="ko-KR" altLang="en-US" sz="7200" dirty="0">
                <a:solidFill>
                  <a:schemeClr val="tx1">
                    <a:lumMod val="85000"/>
                    <a:lumOff val="15000"/>
                  </a:schemeClr>
                </a:solidFill>
                <a:latin typeface="아리따-돋움(TTF)-Light" panose="02020603020101020101" pitchFamily="18" charset="-127"/>
                <a:ea typeface="아리따-돋움(TTF)-Light" panose="02020603020101020101" pitchFamily="18" charset="-127"/>
              </a:rPr>
              <a:t> </a:t>
            </a:r>
            <a:endParaRPr lang="en-US" altLang="ko-KR" sz="5400" dirty="0">
              <a:solidFill>
                <a:schemeClr val="tx1">
                  <a:lumMod val="85000"/>
                  <a:lumOff val="15000"/>
                </a:schemeClr>
              </a:solidFill>
              <a:latin typeface="아리따-돋움(TTF)-Light" panose="02020603020101020101" pitchFamily="18" charset="-127"/>
              <a:ea typeface="아리따-돋움(TTF)-Light" panose="02020603020101020101" pitchFamily="18" charset="-127"/>
            </a:endParaRPr>
          </a:p>
        </p:txBody>
      </p:sp>
      <p:sp>
        <p:nvSpPr>
          <p:cNvPr id="5" name="직사각형 4">
            <a:extLst>
              <a:ext uri="{FF2B5EF4-FFF2-40B4-BE49-F238E27FC236}">
                <a16:creationId xmlns:a16="http://schemas.microsoft.com/office/drawing/2014/main" id="{90C6DF64-B4E4-4401-A751-BBFB64F1269D}"/>
              </a:ext>
            </a:extLst>
          </p:cNvPr>
          <p:cNvSpPr/>
          <p:nvPr/>
        </p:nvSpPr>
        <p:spPr>
          <a:xfrm>
            <a:off x="5117363" y="4385870"/>
            <a:ext cx="2693105" cy="615553"/>
          </a:xfrm>
          <a:prstGeom prst="rect">
            <a:avLst/>
          </a:prstGeom>
        </p:spPr>
        <p:txBody>
          <a:bodyPr vert="horz" wrap="square">
            <a:spAutoFit/>
          </a:bodyPr>
          <a:lstStyle/>
          <a:p>
            <a:endParaRPr lang="en-US" altLang="ko-KR" sz="600"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r>
              <a:rPr lang="en-US" altLang="ko-KR" sz="1400"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Forestry Efficiency and Benefits Assessment System</a:t>
            </a:r>
          </a:p>
        </p:txBody>
      </p:sp>
      <p:sp>
        <p:nvSpPr>
          <p:cNvPr id="6" name="직사각형 5">
            <a:extLst>
              <a:ext uri="{FF2B5EF4-FFF2-40B4-BE49-F238E27FC236}">
                <a16:creationId xmlns:a16="http://schemas.microsoft.com/office/drawing/2014/main" id="{B4483A3E-95DE-482A-A155-3A1B62594541}"/>
              </a:ext>
            </a:extLst>
          </p:cNvPr>
          <p:cNvSpPr/>
          <p:nvPr/>
        </p:nvSpPr>
        <p:spPr>
          <a:xfrm>
            <a:off x="2813687" y="1981710"/>
            <a:ext cx="4607352" cy="369332"/>
          </a:xfrm>
          <a:prstGeom prst="rect">
            <a:avLst/>
          </a:prstGeom>
        </p:spPr>
        <p:txBody>
          <a:bodyPr wrap="none">
            <a:spAutoFit/>
          </a:bodyPr>
          <a:lstStyle/>
          <a:p>
            <a:r>
              <a:rPr lang="ko-KR" altLang="en-US"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식목을 통한 기대효과 분석 및 이익산출 시스템 </a:t>
            </a:r>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p:txBody>
      </p:sp>
      <p:sp>
        <p:nvSpPr>
          <p:cNvPr id="11" name="직사각형 10">
            <a:extLst>
              <a:ext uri="{FF2B5EF4-FFF2-40B4-BE49-F238E27FC236}">
                <a16:creationId xmlns:a16="http://schemas.microsoft.com/office/drawing/2014/main" id="{D2CDB1A8-3F53-4D2E-AF73-09983112FB5A}"/>
              </a:ext>
            </a:extLst>
          </p:cNvPr>
          <p:cNvSpPr/>
          <p:nvPr/>
        </p:nvSpPr>
        <p:spPr>
          <a:xfrm>
            <a:off x="2956848" y="4416648"/>
            <a:ext cx="2228495" cy="584775"/>
          </a:xfrm>
          <a:prstGeom prst="rect">
            <a:avLst/>
          </a:prstGeom>
        </p:spPr>
        <p:txBody>
          <a:bodyPr wrap="none">
            <a:spAutoFit/>
          </a:bodyPr>
          <a:lstStyle/>
          <a:p>
            <a:r>
              <a:rPr lang="en-US" altLang="ko-KR" sz="3200" dirty="0">
                <a:solidFill>
                  <a:prstClr val="black">
                    <a:lumMod val="85000"/>
                    <a:lumOff val="15000"/>
                  </a:prstClr>
                </a:solidFill>
                <a:latin typeface="아리따-돋움(TTF)-Light" panose="02020603020101020101" pitchFamily="18" charset="-127"/>
                <a:ea typeface="아리따-돋움(TTF)-Light" panose="02020603020101020101" pitchFamily="18" charset="-127"/>
              </a:rPr>
              <a:t>Plant, Plant!</a:t>
            </a:r>
            <a:endParaRPr lang="ko-KR" altLang="en-US" sz="1400" dirty="0"/>
          </a:p>
        </p:txBody>
      </p:sp>
      <p:sp>
        <p:nvSpPr>
          <p:cNvPr id="12" name="직사각형 11">
            <a:extLst>
              <a:ext uri="{FF2B5EF4-FFF2-40B4-BE49-F238E27FC236}">
                <a16:creationId xmlns:a16="http://schemas.microsoft.com/office/drawing/2014/main" id="{E7B877EE-09A2-4D2C-BCDC-ED0EF37B35AD}"/>
              </a:ext>
            </a:extLst>
          </p:cNvPr>
          <p:cNvSpPr/>
          <p:nvPr/>
        </p:nvSpPr>
        <p:spPr>
          <a:xfrm>
            <a:off x="2243089" y="4379318"/>
            <a:ext cx="5624422"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3" name="직사각형 12">
            <a:extLst>
              <a:ext uri="{FF2B5EF4-FFF2-40B4-BE49-F238E27FC236}">
                <a16:creationId xmlns:a16="http://schemas.microsoft.com/office/drawing/2014/main" id="{572D3631-015C-43C9-A93B-A25023C0F8D2}"/>
              </a:ext>
            </a:extLst>
          </p:cNvPr>
          <p:cNvSpPr/>
          <p:nvPr/>
        </p:nvSpPr>
        <p:spPr>
          <a:xfrm>
            <a:off x="2243089" y="2391014"/>
            <a:ext cx="5624422"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4" name="그림 13">
            <a:extLst>
              <a:ext uri="{FF2B5EF4-FFF2-40B4-BE49-F238E27FC236}">
                <a16:creationId xmlns:a16="http://schemas.microsoft.com/office/drawing/2014/main" id="{94F3D895-4B48-41FC-A32A-5A99A8C29D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3350" y="3063941"/>
            <a:ext cx="1315377" cy="1315377"/>
          </a:xfrm>
          <a:prstGeom prst="rect">
            <a:avLst/>
          </a:prstGeom>
        </p:spPr>
      </p:pic>
    </p:spTree>
    <p:extLst>
      <p:ext uri="{BB962C8B-B14F-4D97-AF65-F5344CB8AC3E}">
        <p14:creationId xmlns:p14="http://schemas.microsoft.com/office/powerpoint/2010/main" val="2274226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3084398" y="2246632"/>
            <a:ext cx="1535502" cy="497508"/>
          </a:xfrm>
          <a:prstGeom prst="rect">
            <a:avLst/>
          </a:prstGeom>
          <a:noFill/>
        </p:spPr>
        <p:txBody>
          <a:bodyPr wrap="square">
            <a:spAutoFit/>
          </a:bodyPr>
          <a:lstStyle/>
          <a:p>
            <a:pPr>
              <a:lnSpc>
                <a:spcPct val="150000"/>
              </a:lnSpc>
            </a:pPr>
            <a:r>
              <a:rPr lang="en-US" altLang="ko-KR" sz="2000" spc="-150" dirty="0">
                <a:solidFill>
                  <a:schemeClr val="accent6">
                    <a:lumMod val="50000"/>
                  </a:schemeClr>
                </a:solidFill>
                <a:latin typeface="아리따-돋움(TTF)-Medium" panose="02020603020101020101" pitchFamily="18" charset="-127"/>
                <a:ea typeface="아리따-돋움(TTF)-Medium" panose="02020603020101020101" pitchFamily="18" charset="-127"/>
              </a:rPr>
              <a:t>0 1</a:t>
            </a:r>
          </a:p>
        </p:txBody>
      </p:sp>
      <p:sp>
        <p:nvSpPr>
          <p:cNvPr id="13" name="직사각형 12"/>
          <p:cNvSpPr/>
          <p:nvPr/>
        </p:nvSpPr>
        <p:spPr>
          <a:xfrm>
            <a:off x="3629048" y="2367645"/>
            <a:ext cx="5609005" cy="369332"/>
          </a:xfrm>
          <a:prstGeom prst="rect">
            <a:avLst/>
          </a:prstGeom>
          <a:noFill/>
        </p:spPr>
        <p:txBody>
          <a:bodyPr wrap="square">
            <a:spAutoFit/>
          </a:bodyPr>
          <a:lstStyle/>
          <a:p>
            <a:r>
              <a:rPr lang="ko-KR" altLang="en-US" dirty="0">
                <a:solidFill>
                  <a:schemeClr val="accent6"/>
                </a:solidFill>
                <a:latin typeface="아리따-돋움(TTF)-Medium" panose="02020603020101020101" pitchFamily="18" charset="-127"/>
                <a:ea typeface="아리따-돋움(TTF)-Medium" panose="02020603020101020101" pitchFamily="18" charset="-127"/>
              </a:rPr>
              <a:t>나무 품종에 따른 기대효과</a:t>
            </a:r>
            <a:endParaRPr lang="en-US" altLang="ko-KR" dirty="0">
              <a:solidFill>
                <a:schemeClr val="accent6"/>
              </a:solidFill>
              <a:latin typeface="아리따-돋움(TTF)-Medium" panose="02020603020101020101" pitchFamily="18" charset="-127"/>
              <a:ea typeface="아리따-돋움(TTF)-Medium" panose="02020603020101020101" pitchFamily="18" charset="-127"/>
            </a:endParaRPr>
          </a:p>
        </p:txBody>
      </p:sp>
      <p:sp>
        <p:nvSpPr>
          <p:cNvPr id="14" name="직사각형 13"/>
          <p:cNvSpPr/>
          <p:nvPr/>
        </p:nvSpPr>
        <p:spPr>
          <a:xfrm>
            <a:off x="3084398" y="3055376"/>
            <a:ext cx="1535502" cy="553998"/>
          </a:xfrm>
          <a:prstGeom prst="rect">
            <a:avLst/>
          </a:prstGeom>
          <a:noFill/>
        </p:spPr>
        <p:txBody>
          <a:bodyPr wrap="square">
            <a:spAutoFit/>
          </a:bodyPr>
          <a:lstStyle/>
          <a:p>
            <a:pPr>
              <a:lnSpc>
                <a:spcPct val="150000"/>
              </a:lnSpc>
            </a:pPr>
            <a:r>
              <a:rPr lang="en-US" altLang="ko-KR" sz="2000" spc="-150" dirty="0">
                <a:solidFill>
                  <a:schemeClr val="bg1">
                    <a:lumMod val="65000"/>
                  </a:schemeClr>
                </a:solidFill>
                <a:latin typeface="아리따-돋움(TTF)-Medium" panose="02020603020101020101" pitchFamily="18" charset="-127"/>
                <a:ea typeface="아리따-돋움(TTF)-Medium" panose="02020603020101020101" pitchFamily="18" charset="-127"/>
              </a:rPr>
              <a:t>0 2</a:t>
            </a:r>
          </a:p>
        </p:txBody>
      </p:sp>
      <p:sp>
        <p:nvSpPr>
          <p:cNvPr id="15" name="직사각형 14"/>
          <p:cNvSpPr/>
          <p:nvPr/>
        </p:nvSpPr>
        <p:spPr>
          <a:xfrm>
            <a:off x="3687771" y="3201544"/>
            <a:ext cx="5609005" cy="369332"/>
          </a:xfrm>
          <a:prstGeom prst="rect">
            <a:avLst/>
          </a:prstGeom>
          <a:noFill/>
        </p:spPr>
        <p:txBody>
          <a:bodyPr wrap="square">
            <a:spAutoFit/>
          </a:bodyPr>
          <a:lstStyle/>
          <a:p>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위치와 목적에 따른 적합한 수목 추천 </a:t>
            </a:r>
            <a:endPar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endParaRPr>
          </a:p>
        </p:txBody>
      </p:sp>
      <p:sp>
        <p:nvSpPr>
          <p:cNvPr id="16" name="직사각형 15"/>
          <p:cNvSpPr/>
          <p:nvPr/>
        </p:nvSpPr>
        <p:spPr>
          <a:xfrm>
            <a:off x="3084398" y="3846309"/>
            <a:ext cx="1535502" cy="553998"/>
          </a:xfrm>
          <a:prstGeom prst="rect">
            <a:avLst/>
          </a:prstGeom>
          <a:noFill/>
        </p:spPr>
        <p:txBody>
          <a:bodyPr wrap="square">
            <a:spAutoFit/>
          </a:bodyPr>
          <a:lstStyle/>
          <a:p>
            <a:pPr>
              <a:lnSpc>
                <a:spcPct val="150000"/>
              </a:lnSpc>
            </a:pPr>
            <a:r>
              <a:rPr lang="en-US" altLang="ko-KR" sz="2000" spc="-150" dirty="0">
                <a:solidFill>
                  <a:schemeClr val="bg1">
                    <a:lumMod val="65000"/>
                  </a:schemeClr>
                </a:solidFill>
                <a:latin typeface="아리따-돋움(TTF)-Medium" panose="02020603020101020101" pitchFamily="18" charset="-127"/>
                <a:ea typeface="아리따-돋움(TTF)-Medium" panose="02020603020101020101" pitchFamily="18" charset="-127"/>
              </a:rPr>
              <a:t>0 3</a:t>
            </a:r>
          </a:p>
        </p:txBody>
      </p:sp>
      <p:sp>
        <p:nvSpPr>
          <p:cNvPr id="17" name="직사각형 16"/>
          <p:cNvSpPr/>
          <p:nvPr/>
        </p:nvSpPr>
        <p:spPr>
          <a:xfrm>
            <a:off x="3662604" y="4000866"/>
            <a:ext cx="5609005" cy="369332"/>
          </a:xfrm>
          <a:prstGeom prst="rect">
            <a:avLst/>
          </a:prstGeom>
          <a:noFill/>
        </p:spPr>
        <p:txBody>
          <a:bodyPr wrap="square">
            <a:spAutoFit/>
          </a:bodyPr>
          <a:lstStyle/>
          <a:p>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수목효과 정량화를 통한 가치 산출   </a:t>
            </a:r>
            <a:endPar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endParaRPr>
          </a:p>
        </p:txBody>
      </p:sp>
      <p:sp>
        <p:nvSpPr>
          <p:cNvPr id="2" name="직사각형 1">
            <a:extLst>
              <a:ext uri="{FF2B5EF4-FFF2-40B4-BE49-F238E27FC236}">
                <a16:creationId xmlns:a16="http://schemas.microsoft.com/office/drawing/2014/main" id="{55FDBAF5-B6AE-4E77-86DF-1F063AE21C68}"/>
              </a:ext>
            </a:extLst>
          </p:cNvPr>
          <p:cNvSpPr/>
          <p:nvPr/>
        </p:nvSpPr>
        <p:spPr>
          <a:xfrm>
            <a:off x="1317072" y="1166070"/>
            <a:ext cx="7382311" cy="488239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5026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5231E662-72A6-4F89-838E-412C72E7AFD8}"/>
              </a:ext>
            </a:extLst>
          </p:cNvPr>
          <p:cNvPicPr>
            <a:picLocks noChangeAspect="1"/>
          </p:cNvPicPr>
          <p:nvPr/>
        </p:nvPicPr>
        <p:blipFill>
          <a:blip r:embed="rId2"/>
          <a:stretch>
            <a:fillRect/>
          </a:stretch>
        </p:blipFill>
        <p:spPr>
          <a:xfrm>
            <a:off x="390480" y="1955977"/>
            <a:ext cx="4112940" cy="3058120"/>
          </a:xfrm>
          <a:prstGeom prst="rect">
            <a:avLst/>
          </a:prstGeom>
        </p:spPr>
      </p:pic>
      <p:pic>
        <p:nvPicPr>
          <p:cNvPr id="5" name="그림 4">
            <a:extLst>
              <a:ext uri="{FF2B5EF4-FFF2-40B4-BE49-F238E27FC236}">
                <a16:creationId xmlns:a16="http://schemas.microsoft.com/office/drawing/2014/main" id="{03C2041C-B920-4925-9EA2-9FAAFDC10FAE}"/>
              </a:ext>
            </a:extLst>
          </p:cNvPr>
          <p:cNvPicPr>
            <a:picLocks noChangeAspect="1"/>
          </p:cNvPicPr>
          <p:nvPr/>
        </p:nvPicPr>
        <p:blipFill>
          <a:blip r:embed="rId3"/>
          <a:stretch>
            <a:fillRect/>
          </a:stretch>
        </p:blipFill>
        <p:spPr>
          <a:xfrm>
            <a:off x="4701540" y="2322830"/>
            <a:ext cx="4392065" cy="2641033"/>
          </a:xfrm>
          <a:prstGeom prst="rect">
            <a:avLst/>
          </a:prstGeom>
        </p:spPr>
      </p:pic>
      <p:sp>
        <p:nvSpPr>
          <p:cNvPr id="6" name="직사각형 5">
            <a:extLst>
              <a:ext uri="{FF2B5EF4-FFF2-40B4-BE49-F238E27FC236}">
                <a16:creationId xmlns:a16="http://schemas.microsoft.com/office/drawing/2014/main" id="{B744B9C6-3187-4D36-97DA-EA826B9C25A0}"/>
              </a:ext>
            </a:extLst>
          </p:cNvPr>
          <p:cNvSpPr/>
          <p:nvPr/>
        </p:nvSpPr>
        <p:spPr>
          <a:xfrm>
            <a:off x="5973833" y="5141535"/>
            <a:ext cx="4953000" cy="338554"/>
          </a:xfrm>
          <a:prstGeom prst="rect">
            <a:avLst/>
          </a:prstGeom>
        </p:spPr>
        <p:txBody>
          <a:bodyPr>
            <a:spAutoFit/>
          </a:bodyPr>
          <a:lstStyle/>
          <a:p>
            <a:r>
              <a:rPr lang="ko-KR" altLang="en-US" sz="1600" b="1" dirty="0" err="1">
                <a:solidFill>
                  <a:srgbClr val="000000"/>
                </a:solidFill>
                <a:latin typeface="아리따-돋움(TTF)-Medium" panose="02020603020101020101" pitchFamily="18" charset="-127"/>
                <a:ea typeface="아리따-돋움(TTF)-Medium" panose="02020603020101020101" pitchFamily="18" charset="-127"/>
              </a:rPr>
              <a:t>수종별</a:t>
            </a:r>
            <a:r>
              <a:rPr lang="ko-KR" altLang="en-US" sz="1600" b="1" dirty="0">
                <a:solidFill>
                  <a:srgbClr val="000000"/>
                </a:solidFill>
                <a:latin typeface="아리따-돋움(TTF)-Medium" panose="02020603020101020101" pitchFamily="18" charset="-127"/>
                <a:ea typeface="아리따-돋움(TTF)-Medium" panose="02020603020101020101" pitchFamily="18" charset="-127"/>
              </a:rPr>
              <a:t> 미세먼지 </a:t>
            </a:r>
            <a:r>
              <a:rPr lang="ko-KR" altLang="en-US" sz="1600" b="1" dirty="0" err="1">
                <a:solidFill>
                  <a:srgbClr val="000000"/>
                </a:solidFill>
                <a:latin typeface="아리따-돋움(TTF)-Medium" panose="02020603020101020101" pitchFamily="18" charset="-127"/>
                <a:ea typeface="아리따-돋움(TTF)-Medium" panose="02020603020101020101" pitchFamily="18" charset="-127"/>
              </a:rPr>
              <a:t>축적량</a:t>
            </a:r>
            <a:endParaRPr lang="ko-KR" altLang="en-US" sz="1600" dirty="0">
              <a:solidFill>
                <a:srgbClr val="000000"/>
              </a:solidFill>
              <a:latin typeface="아리따-돋움(TTF)-Medium" panose="02020603020101020101" pitchFamily="18" charset="-127"/>
              <a:ea typeface="아리따-돋움(TTF)-Medium" panose="02020603020101020101" pitchFamily="18" charset="-127"/>
            </a:endParaRPr>
          </a:p>
        </p:txBody>
      </p:sp>
      <p:sp>
        <p:nvSpPr>
          <p:cNvPr id="7" name="직사각형 6">
            <a:extLst>
              <a:ext uri="{FF2B5EF4-FFF2-40B4-BE49-F238E27FC236}">
                <a16:creationId xmlns:a16="http://schemas.microsoft.com/office/drawing/2014/main" id="{34CC013D-0CC5-4BA2-8DD5-68A1BC49ACA4}"/>
              </a:ext>
            </a:extLst>
          </p:cNvPr>
          <p:cNvSpPr/>
          <p:nvPr/>
        </p:nvSpPr>
        <p:spPr>
          <a:xfrm>
            <a:off x="1030560" y="5141535"/>
            <a:ext cx="4953000" cy="615553"/>
          </a:xfrm>
          <a:prstGeom prst="rect">
            <a:avLst/>
          </a:prstGeom>
        </p:spPr>
        <p:txBody>
          <a:bodyPr>
            <a:spAutoFit/>
          </a:bodyPr>
          <a:lstStyle/>
          <a:p>
            <a:r>
              <a:rPr lang="ko-KR" altLang="en-US" sz="1600" b="1" dirty="0">
                <a:solidFill>
                  <a:srgbClr val="000000"/>
                </a:solidFill>
                <a:latin typeface="아리따-돋움(TTF)-Medium" panose="02020603020101020101" pitchFamily="18" charset="-127"/>
                <a:ea typeface="아리따-돋움(TTF)-Medium" panose="02020603020101020101" pitchFamily="18" charset="-127"/>
              </a:rPr>
              <a:t>잎 형태에 따른 미세먼지 </a:t>
            </a:r>
            <a:r>
              <a:rPr lang="ko-KR" altLang="en-US" sz="1600" b="1" dirty="0" err="1">
                <a:solidFill>
                  <a:srgbClr val="000000"/>
                </a:solidFill>
                <a:latin typeface="아리따-돋움(TTF)-Medium" panose="02020603020101020101" pitchFamily="18" charset="-127"/>
                <a:ea typeface="아리따-돋움(TTF)-Medium" panose="02020603020101020101" pitchFamily="18" charset="-127"/>
              </a:rPr>
              <a:t>축적량</a:t>
            </a:r>
            <a:endParaRPr lang="ko-KR" altLang="en-US" sz="1600" dirty="0">
              <a:solidFill>
                <a:srgbClr val="000000"/>
              </a:solidFill>
              <a:latin typeface="아리따-돋움(TTF)-Medium" panose="02020603020101020101" pitchFamily="18" charset="-127"/>
              <a:ea typeface="아리따-돋움(TTF)-Medium" panose="02020603020101020101" pitchFamily="18" charset="-127"/>
            </a:endParaRPr>
          </a:p>
          <a:p>
            <a:endParaRPr lang="ko-KR" altLang="en-US" dirty="0">
              <a:latin typeface="아리따-돋움(TTF)-Medium" panose="02020603020101020101" pitchFamily="18" charset="-127"/>
              <a:ea typeface="아리따-돋움(TTF)-Medium" panose="02020603020101020101" pitchFamily="18" charset="-127"/>
            </a:endParaRPr>
          </a:p>
        </p:txBody>
      </p:sp>
      <p:sp>
        <p:nvSpPr>
          <p:cNvPr id="3" name="직사각형 2">
            <a:extLst>
              <a:ext uri="{FF2B5EF4-FFF2-40B4-BE49-F238E27FC236}">
                <a16:creationId xmlns:a16="http://schemas.microsoft.com/office/drawing/2014/main" id="{895287F1-CF13-4EEB-BAEE-A90E394CDD5E}"/>
              </a:ext>
            </a:extLst>
          </p:cNvPr>
          <p:cNvSpPr/>
          <p:nvPr/>
        </p:nvSpPr>
        <p:spPr>
          <a:xfrm>
            <a:off x="6703207" y="6147554"/>
            <a:ext cx="2390398" cy="246221"/>
          </a:xfrm>
          <a:prstGeom prst="rect">
            <a:avLst/>
          </a:prstGeom>
        </p:spPr>
        <p:txBody>
          <a:bodyPr wrap="none">
            <a:spAutoFit/>
          </a:bodyPr>
          <a:lstStyle/>
          <a:p>
            <a:r>
              <a:rPr lang="ko-KR" altLang="en-US" sz="1000" dirty="0">
                <a:latin typeface="아리따-돋움(TTF)-Medium" panose="02020603020101020101" pitchFamily="18" charset="-127"/>
                <a:ea typeface="아리따-돋움(TTF)-Medium" panose="02020603020101020101" pitchFamily="18" charset="-127"/>
              </a:rPr>
              <a:t>자료</a:t>
            </a:r>
            <a:r>
              <a:rPr lang="en-US" altLang="ko-KR" sz="1000" dirty="0">
                <a:latin typeface="아리따-돋움(TTF)-Medium" panose="02020603020101020101" pitchFamily="18" charset="-127"/>
                <a:ea typeface="아리따-돋움(TTF)-Medium" panose="02020603020101020101" pitchFamily="18" charset="-127"/>
              </a:rPr>
              <a:t>: </a:t>
            </a:r>
            <a:r>
              <a:rPr lang="en-US" altLang="ko-KR" sz="1000" dirty="0">
                <a:solidFill>
                  <a:srgbClr val="000000"/>
                </a:solidFill>
                <a:latin typeface="아리따-돋움(TTF)-Medium" panose="02020603020101020101" pitchFamily="18" charset="-127"/>
                <a:ea typeface="아리따-돋움(TTF)-Medium" panose="02020603020101020101" pitchFamily="18" charset="-127"/>
              </a:rPr>
              <a:t>Wang et al. 2015 / </a:t>
            </a:r>
            <a:r>
              <a:rPr lang="en-US" altLang="ko-KR" sz="1000" dirty="0">
                <a:latin typeface="아리따-돋움(TTF)-Medium" panose="02020603020101020101" pitchFamily="18" charset="-127"/>
                <a:ea typeface="아리따-돋움(TTF)-Medium" panose="02020603020101020101" pitchFamily="18" charset="-127"/>
              </a:rPr>
              <a:t>Song et al. 2015</a:t>
            </a:r>
          </a:p>
        </p:txBody>
      </p:sp>
    </p:spTree>
    <p:extLst>
      <p:ext uri="{BB962C8B-B14F-4D97-AF65-F5344CB8AC3E}">
        <p14:creationId xmlns:p14="http://schemas.microsoft.com/office/powerpoint/2010/main" val="2078782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A2377F5-9A50-44F0-9CB9-7A5D0BF43A1B}"/>
              </a:ext>
            </a:extLst>
          </p:cNvPr>
          <p:cNvPicPr>
            <a:picLocks noChangeAspect="1"/>
          </p:cNvPicPr>
          <p:nvPr/>
        </p:nvPicPr>
        <p:blipFill>
          <a:blip r:embed="rId2"/>
          <a:stretch>
            <a:fillRect/>
          </a:stretch>
        </p:blipFill>
        <p:spPr>
          <a:xfrm>
            <a:off x="769620" y="1756885"/>
            <a:ext cx="8288349" cy="3313750"/>
          </a:xfrm>
          <a:prstGeom prst="rect">
            <a:avLst/>
          </a:prstGeom>
        </p:spPr>
      </p:pic>
      <p:sp>
        <p:nvSpPr>
          <p:cNvPr id="5" name="직사각형 4">
            <a:extLst>
              <a:ext uri="{FF2B5EF4-FFF2-40B4-BE49-F238E27FC236}">
                <a16:creationId xmlns:a16="http://schemas.microsoft.com/office/drawing/2014/main" id="{FD3CC648-66C7-4FAF-90EC-1269F0440900}"/>
              </a:ext>
            </a:extLst>
          </p:cNvPr>
          <p:cNvSpPr/>
          <p:nvPr/>
        </p:nvSpPr>
        <p:spPr>
          <a:xfrm>
            <a:off x="6187440" y="5781496"/>
            <a:ext cx="2964180" cy="353943"/>
          </a:xfrm>
          <a:prstGeom prst="rect">
            <a:avLst/>
          </a:prstGeom>
        </p:spPr>
        <p:txBody>
          <a:bodyPr wrap="square">
            <a:spAutoFit/>
          </a:bodyPr>
          <a:lstStyle/>
          <a:p>
            <a:endParaRPr lang="ko-KR" altLang="en-US" sz="800" dirty="0">
              <a:solidFill>
                <a:srgbClr val="000000"/>
              </a:solidFill>
              <a:latin typeface="NanumSquare"/>
            </a:endParaRPr>
          </a:p>
          <a:p>
            <a:r>
              <a:rPr lang="ko-KR" altLang="en-US" sz="900" dirty="0">
                <a:solidFill>
                  <a:srgbClr val="000000"/>
                </a:solidFill>
                <a:latin typeface="아리따-돋움(TTF)-Medium" panose="02020603020101020101" pitchFamily="18" charset="-127"/>
                <a:ea typeface="아리따-돋움(TTF)-Medium" panose="02020603020101020101" pitchFamily="18" charset="-127"/>
              </a:rPr>
              <a:t> 출처</a:t>
            </a:r>
            <a:r>
              <a:rPr lang="en-US" altLang="ko-KR" sz="900" dirty="0">
                <a:solidFill>
                  <a:srgbClr val="000000"/>
                </a:solidFill>
                <a:latin typeface="아리따-돋움(TTF)-Medium" panose="02020603020101020101" pitchFamily="18" charset="-127"/>
                <a:ea typeface="아리따-돋움(TTF)-Medium" panose="02020603020101020101" pitchFamily="18" charset="-127"/>
              </a:rPr>
              <a:t>: </a:t>
            </a:r>
            <a:r>
              <a:rPr lang="ko-KR" altLang="en-US" sz="900" dirty="0">
                <a:solidFill>
                  <a:srgbClr val="000000"/>
                </a:solidFill>
                <a:latin typeface="아리따-돋움(TTF)-Medium" panose="02020603020101020101" pitchFamily="18" charset="-127"/>
                <a:ea typeface="아리따-돋움(TTF)-Medium" panose="02020603020101020101" pitchFamily="18" charset="-127"/>
              </a:rPr>
              <a:t>서울시 </a:t>
            </a:r>
            <a:r>
              <a:rPr lang="ko-KR" altLang="en-US" sz="900" dirty="0" err="1">
                <a:solidFill>
                  <a:srgbClr val="000000"/>
                </a:solidFill>
                <a:latin typeface="아리따-돋움(TTF)-Medium" panose="02020603020101020101" pitchFamily="18" charset="-127"/>
                <a:ea typeface="아리따-돋움(TTF)-Medium" panose="02020603020101020101" pitchFamily="18" charset="-127"/>
              </a:rPr>
              <a:t>그린인프라의</a:t>
            </a:r>
            <a:r>
              <a:rPr lang="ko-KR" altLang="en-US" sz="900" dirty="0">
                <a:solidFill>
                  <a:srgbClr val="000000"/>
                </a:solidFill>
                <a:latin typeface="아리따-돋움(TTF)-Medium" panose="02020603020101020101" pitchFamily="18" charset="-127"/>
                <a:ea typeface="아리따-돋움(TTF)-Medium" panose="02020603020101020101" pitchFamily="18" charset="-127"/>
              </a:rPr>
              <a:t> 미세먼지 저감 효과 평가</a:t>
            </a:r>
            <a:r>
              <a:rPr lang="en-US" altLang="ko-KR" sz="900" dirty="0">
                <a:solidFill>
                  <a:srgbClr val="000000"/>
                </a:solidFill>
                <a:latin typeface="아리따-돋움(TTF)-Medium" panose="02020603020101020101" pitchFamily="18" charset="-127"/>
                <a:ea typeface="아리따-돋움(TTF)-Medium" panose="02020603020101020101" pitchFamily="18" charset="-127"/>
              </a:rPr>
              <a:t>, 2018</a:t>
            </a:r>
            <a:endParaRPr lang="ko-KR" altLang="en-US" sz="900" dirty="0">
              <a:latin typeface="아리따-돋움(TTF)-Medium" panose="02020603020101020101" pitchFamily="18" charset="-127"/>
              <a:ea typeface="아리따-돋움(TTF)-Medium" panose="02020603020101020101" pitchFamily="18" charset="-127"/>
            </a:endParaRPr>
          </a:p>
        </p:txBody>
      </p:sp>
    </p:spTree>
    <p:extLst>
      <p:ext uri="{BB962C8B-B14F-4D97-AF65-F5344CB8AC3E}">
        <p14:creationId xmlns:p14="http://schemas.microsoft.com/office/powerpoint/2010/main" val="3951881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82DCFF31-C2C2-4208-9F7F-72137A3F63CA}"/>
              </a:ext>
            </a:extLst>
          </p:cNvPr>
          <p:cNvSpPr/>
          <p:nvPr/>
        </p:nvSpPr>
        <p:spPr>
          <a:xfrm>
            <a:off x="6291727" y="6094214"/>
            <a:ext cx="3323346" cy="246221"/>
          </a:xfrm>
          <a:prstGeom prst="rect">
            <a:avLst/>
          </a:prstGeom>
        </p:spPr>
        <p:txBody>
          <a:bodyPr wrap="none">
            <a:spAutoFit/>
          </a:bodyPr>
          <a:lstStyle/>
          <a:p>
            <a:r>
              <a:rPr lang="ko-KR" altLang="en-US" sz="1000" dirty="0">
                <a:latin typeface="아리따-돋움(TTF)-Medium" panose="02020603020101020101" pitchFamily="18" charset="-127"/>
                <a:ea typeface="아리따-돋움(TTF)-Medium" panose="02020603020101020101" pitchFamily="18" charset="-127"/>
              </a:rPr>
              <a:t>자료</a:t>
            </a:r>
            <a:r>
              <a:rPr lang="en-US" altLang="ko-KR" sz="1000" dirty="0">
                <a:latin typeface="아리따-돋움(TTF)-Medium" panose="02020603020101020101" pitchFamily="18" charset="-127"/>
                <a:ea typeface="아리따-돋움(TTF)-Medium" panose="02020603020101020101" pitchFamily="18" charset="-127"/>
              </a:rPr>
              <a:t>: “</a:t>
            </a:r>
            <a:r>
              <a:rPr lang="ko-KR" altLang="en-US" sz="1000" i="1" dirty="0" err="1">
                <a:solidFill>
                  <a:srgbClr val="000000"/>
                </a:solidFill>
                <a:latin typeface="아리따-돋움(TTF)-Medium" panose="02020603020101020101" pitchFamily="18" charset="-127"/>
                <a:ea typeface="아리따-돋움(TTF)-Medium" panose="02020603020101020101" pitchFamily="18" charset="-127"/>
              </a:rPr>
              <a:t>수종별</a:t>
            </a:r>
            <a:r>
              <a:rPr lang="ko-KR" altLang="en-US" sz="1000" i="1" dirty="0">
                <a:solidFill>
                  <a:srgbClr val="000000"/>
                </a:solidFill>
                <a:latin typeface="아리따-돋움(TTF)-Medium" panose="02020603020101020101" pitchFamily="18" charset="-127"/>
                <a:ea typeface="아리따-돋움(TTF)-Medium" panose="02020603020101020101" pitchFamily="18" charset="-127"/>
              </a:rPr>
              <a:t> 가로수 기온조절 효과</a:t>
            </a:r>
            <a:r>
              <a:rPr lang="en-US" altLang="ko-KR" sz="1000" dirty="0">
                <a:solidFill>
                  <a:srgbClr val="000000"/>
                </a:solidFill>
                <a:latin typeface="아리따-돋움(TTF)-Medium" panose="02020603020101020101" pitchFamily="18" charset="-127"/>
                <a:ea typeface="아리따-돋움(TTF)-Medium" panose="02020603020101020101" pitchFamily="18" charset="-127"/>
              </a:rPr>
              <a:t>,” </a:t>
            </a:r>
            <a:r>
              <a:rPr lang="ko-KR" altLang="en-US" sz="1000" dirty="0">
                <a:solidFill>
                  <a:srgbClr val="000000"/>
                </a:solidFill>
                <a:latin typeface="아리따-돋움(TTF)-Medium" panose="02020603020101020101" pitchFamily="18" charset="-127"/>
                <a:ea typeface="아리따-돋움(TTF)-Medium" panose="02020603020101020101" pitchFamily="18" charset="-127"/>
              </a:rPr>
              <a:t>국립산림과학원</a:t>
            </a:r>
            <a:r>
              <a:rPr lang="en-US" altLang="ko-KR" sz="1000" dirty="0">
                <a:solidFill>
                  <a:srgbClr val="000000"/>
                </a:solidFill>
                <a:latin typeface="아리따-돋움(TTF)-Medium" panose="02020603020101020101" pitchFamily="18" charset="-127"/>
                <a:ea typeface="아리따-돋움(TTF)-Medium" panose="02020603020101020101" pitchFamily="18" charset="-127"/>
              </a:rPr>
              <a:t>, 2005</a:t>
            </a:r>
            <a:endParaRPr lang="en-US" altLang="ko-KR" sz="1000" dirty="0">
              <a:latin typeface="아리따-돋움(TTF)-Medium" panose="02020603020101020101" pitchFamily="18" charset="-127"/>
              <a:ea typeface="아리따-돋움(TTF)-Medium" panose="02020603020101020101" pitchFamily="18" charset="-127"/>
            </a:endParaRPr>
          </a:p>
        </p:txBody>
      </p:sp>
      <p:sp>
        <p:nvSpPr>
          <p:cNvPr id="5" name="직사각형 4">
            <a:extLst>
              <a:ext uri="{FF2B5EF4-FFF2-40B4-BE49-F238E27FC236}">
                <a16:creationId xmlns:a16="http://schemas.microsoft.com/office/drawing/2014/main" id="{C7E3C174-B1A0-4401-8F1F-96243DAF31F8}"/>
              </a:ext>
            </a:extLst>
          </p:cNvPr>
          <p:cNvSpPr/>
          <p:nvPr/>
        </p:nvSpPr>
        <p:spPr>
          <a:xfrm>
            <a:off x="1815634" y="4211991"/>
            <a:ext cx="2047599" cy="396199"/>
          </a:xfrm>
          <a:prstGeom prst="rect">
            <a:avLst/>
          </a:prstGeom>
        </p:spPr>
        <p:txBody>
          <a:bodyPr wrap="square">
            <a:spAutoFit/>
          </a:bodyPr>
          <a:lstStyle/>
          <a:p>
            <a:pPr algn="ctr">
              <a:lnSpc>
                <a:spcPct val="150000"/>
              </a:lnSpc>
            </a:pPr>
            <a:r>
              <a:rPr lang="en-US" altLang="ko-KR" sz="1500" dirty="0">
                <a:solidFill>
                  <a:schemeClr val="tx1">
                    <a:lumMod val="75000"/>
                    <a:lumOff val="25000"/>
                  </a:schemeClr>
                </a:solidFill>
                <a:latin typeface="아리따-돋움(TTF)-Bold" panose="02020603020101020101" pitchFamily="18" charset="-127"/>
                <a:ea typeface="아리따-돋움(TTF)-Bold" panose="02020603020101020101" pitchFamily="18" charset="-127"/>
              </a:rPr>
              <a:t>5</a:t>
            </a:r>
            <a:r>
              <a:rPr lang="ko-KR" altLang="en-US" sz="1500" dirty="0">
                <a:solidFill>
                  <a:schemeClr val="tx1">
                    <a:lumMod val="75000"/>
                    <a:lumOff val="25000"/>
                  </a:schemeClr>
                </a:solidFill>
                <a:latin typeface="아리따-돋움(TTF)-Bold" panose="02020603020101020101" pitchFamily="18" charset="-127"/>
                <a:ea typeface="아리따-돋움(TTF)-Bold" panose="02020603020101020101" pitchFamily="18" charset="-127"/>
              </a:rPr>
              <a:t>월</a:t>
            </a:r>
          </a:p>
        </p:txBody>
      </p:sp>
      <p:cxnSp>
        <p:nvCxnSpPr>
          <p:cNvPr id="6" name="직선 연결선 5">
            <a:extLst>
              <a:ext uri="{FF2B5EF4-FFF2-40B4-BE49-F238E27FC236}">
                <a16:creationId xmlns:a16="http://schemas.microsoft.com/office/drawing/2014/main" id="{16442B93-7D37-4A07-8D06-F0AD8754783B}"/>
              </a:ext>
            </a:extLst>
          </p:cNvPr>
          <p:cNvCxnSpPr/>
          <p:nvPr/>
        </p:nvCxnSpPr>
        <p:spPr>
          <a:xfrm>
            <a:off x="1484224" y="4118000"/>
            <a:ext cx="7059234" cy="0"/>
          </a:xfrm>
          <a:prstGeom prst="line">
            <a:avLst/>
          </a:prstGeom>
          <a:ln w="19050">
            <a:solidFill>
              <a:schemeClr val="bg2">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090BFDF9-B5B7-4CA3-B2AD-CF69816705FC}"/>
              </a:ext>
            </a:extLst>
          </p:cNvPr>
          <p:cNvCxnSpPr/>
          <p:nvPr/>
        </p:nvCxnSpPr>
        <p:spPr>
          <a:xfrm>
            <a:off x="1503598" y="3571534"/>
            <a:ext cx="7059234" cy="0"/>
          </a:xfrm>
          <a:prstGeom prst="line">
            <a:avLst/>
          </a:prstGeom>
          <a:ln w="3810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78E77F62-E371-4960-A6C9-7D28395C33C0}"/>
              </a:ext>
            </a:extLst>
          </p:cNvPr>
          <p:cNvCxnSpPr/>
          <p:nvPr/>
        </p:nvCxnSpPr>
        <p:spPr>
          <a:xfrm>
            <a:off x="1503598" y="2529581"/>
            <a:ext cx="7059234" cy="0"/>
          </a:xfrm>
          <a:prstGeom prst="line">
            <a:avLst/>
          </a:prstGeom>
          <a:ln w="3810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EEFBCF08-6421-4CC5-AF43-FB39D06B6D7B}"/>
              </a:ext>
            </a:extLst>
          </p:cNvPr>
          <p:cNvCxnSpPr/>
          <p:nvPr/>
        </p:nvCxnSpPr>
        <p:spPr>
          <a:xfrm>
            <a:off x="1484224" y="3050040"/>
            <a:ext cx="7059234" cy="0"/>
          </a:xfrm>
          <a:prstGeom prst="line">
            <a:avLst/>
          </a:prstGeom>
          <a:ln w="3810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AEFB6D4E-6641-4AB4-BEC9-C5DDC2862D58}"/>
              </a:ext>
            </a:extLst>
          </p:cNvPr>
          <p:cNvCxnSpPr/>
          <p:nvPr/>
        </p:nvCxnSpPr>
        <p:spPr>
          <a:xfrm>
            <a:off x="1484224" y="2041928"/>
            <a:ext cx="7059234" cy="0"/>
          </a:xfrm>
          <a:prstGeom prst="line">
            <a:avLst/>
          </a:prstGeom>
          <a:ln w="3810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88E6A513-433B-493B-BD58-32BEA9A8AE6A}"/>
              </a:ext>
            </a:extLst>
          </p:cNvPr>
          <p:cNvSpPr/>
          <p:nvPr/>
        </p:nvSpPr>
        <p:spPr>
          <a:xfrm>
            <a:off x="3364557" y="4211992"/>
            <a:ext cx="2047599" cy="396199"/>
          </a:xfrm>
          <a:prstGeom prst="rect">
            <a:avLst/>
          </a:prstGeom>
        </p:spPr>
        <p:txBody>
          <a:bodyPr wrap="square">
            <a:spAutoFit/>
          </a:bodyPr>
          <a:lstStyle/>
          <a:p>
            <a:pPr algn="ctr">
              <a:lnSpc>
                <a:spcPct val="150000"/>
              </a:lnSpc>
            </a:pPr>
            <a:r>
              <a:rPr lang="en-US" altLang="ko-KR" sz="1500" dirty="0">
                <a:solidFill>
                  <a:schemeClr val="tx1">
                    <a:lumMod val="75000"/>
                    <a:lumOff val="25000"/>
                  </a:schemeClr>
                </a:solidFill>
                <a:latin typeface="아리따-돋움(TTF)-Bold" panose="02020603020101020101" pitchFamily="18" charset="-127"/>
                <a:ea typeface="아리따-돋움(TTF)-Bold" panose="02020603020101020101" pitchFamily="18" charset="-127"/>
              </a:rPr>
              <a:t>7</a:t>
            </a:r>
            <a:r>
              <a:rPr lang="ko-KR" altLang="en-US" sz="1500" dirty="0">
                <a:solidFill>
                  <a:schemeClr val="tx1">
                    <a:lumMod val="75000"/>
                    <a:lumOff val="25000"/>
                  </a:schemeClr>
                </a:solidFill>
                <a:latin typeface="아리따-돋움(TTF)-Bold" panose="02020603020101020101" pitchFamily="18" charset="-127"/>
                <a:ea typeface="아리따-돋움(TTF)-Bold" panose="02020603020101020101" pitchFamily="18" charset="-127"/>
              </a:rPr>
              <a:t>월</a:t>
            </a:r>
          </a:p>
        </p:txBody>
      </p:sp>
      <p:sp>
        <p:nvSpPr>
          <p:cNvPr id="12" name="직사각형 11">
            <a:extLst>
              <a:ext uri="{FF2B5EF4-FFF2-40B4-BE49-F238E27FC236}">
                <a16:creationId xmlns:a16="http://schemas.microsoft.com/office/drawing/2014/main" id="{80C9B30D-2996-47F8-A992-5BACCAAC96C0}"/>
              </a:ext>
            </a:extLst>
          </p:cNvPr>
          <p:cNvSpPr/>
          <p:nvPr/>
        </p:nvSpPr>
        <p:spPr>
          <a:xfrm>
            <a:off x="4735669" y="4193652"/>
            <a:ext cx="2188129" cy="396199"/>
          </a:xfrm>
          <a:prstGeom prst="rect">
            <a:avLst/>
          </a:prstGeom>
        </p:spPr>
        <p:txBody>
          <a:bodyPr wrap="square">
            <a:spAutoFit/>
          </a:bodyPr>
          <a:lstStyle/>
          <a:p>
            <a:pPr algn="ctr">
              <a:lnSpc>
                <a:spcPct val="150000"/>
              </a:lnSpc>
            </a:pPr>
            <a:r>
              <a:rPr lang="en-US" altLang="ko-KR" sz="1500" dirty="0">
                <a:solidFill>
                  <a:schemeClr val="tx1">
                    <a:lumMod val="75000"/>
                    <a:lumOff val="25000"/>
                  </a:schemeClr>
                </a:solidFill>
                <a:latin typeface="아리따-돋움(TTF)-Bold" panose="02020603020101020101" pitchFamily="18" charset="-127"/>
                <a:ea typeface="아리따-돋움(TTF)-Bold" panose="02020603020101020101" pitchFamily="18" charset="-127"/>
              </a:rPr>
              <a:t>8</a:t>
            </a:r>
            <a:r>
              <a:rPr lang="ko-KR" altLang="en-US" sz="1500" dirty="0">
                <a:solidFill>
                  <a:schemeClr val="tx1">
                    <a:lumMod val="75000"/>
                    <a:lumOff val="25000"/>
                  </a:schemeClr>
                </a:solidFill>
                <a:latin typeface="아리따-돋움(TTF)-Bold" panose="02020603020101020101" pitchFamily="18" charset="-127"/>
                <a:ea typeface="아리따-돋움(TTF)-Bold" panose="02020603020101020101" pitchFamily="18" charset="-127"/>
              </a:rPr>
              <a:t>월</a:t>
            </a:r>
          </a:p>
        </p:txBody>
      </p:sp>
      <p:sp>
        <p:nvSpPr>
          <p:cNvPr id="13" name="직사각형 12">
            <a:extLst>
              <a:ext uri="{FF2B5EF4-FFF2-40B4-BE49-F238E27FC236}">
                <a16:creationId xmlns:a16="http://schemas.microsoft.com/office/drawing/2014/main" id="{901F1D17-DCBC-48FE-89E7-F4B72DBFDAA2}"/>
              </a:ext>
            </a:extLst>
          </p:cNvPr>
          <p:cNvSpPr/>
          <p:nvPr/>
        </p:nvSpPr>
        <p:spPr>
          <a:xfrm>
            <a:off x="6276805" y="4193653"/>
            <a:ext cx="2047599" cy="396199"/>
          </a:xfrm>
          <a:prstGeom prst="rect">
            <a:avLst/>
          </a:prstGeom>
        </p:spPr>
        <p:txBody>
          <a:bodyPr wrap="square">
            <a:spAutoFit/>
          </a:bodyPr>
          <a:lstStyle/>
          <a:p>
            <a:pPr algn="ctr">
              <a:lnSpc>
                <a:spcPct val="150000"/>
              </a:lnSpc>
            </a:pPr>
            <a:r>
              <a:rPr lang="en-US" altLang="ko-KR" sz="1500" dirty="0">
                <a:solidFill>
                  <a:schemeClr val="tx1">
                    <a:lumMod val="75000"/>
                    <a:lumOff val="25000"/>
                  </a:schemeClr>
                </a:solidFill>
                <a:latin typeface="아리따-돋움(TTF)-Bold" panose="02020603020101020101" pitchFamily="18" charset="-127"/>
                <a:ea typeface="아리따-돋움(TTF)-Bold" panose="02020603020101020101" pitchFamily="18" charset="-127"/>
              </a:rPr>
              <a:t>9</a:t>
            </a:r>
            <a:r>
              <a:rPr lang="ko-KR" altLang="en-US" sz="1500" dirty="0">
                <a:solidFill>
                  <a:schemeClr val="tx1">
                    <a:lumMod val="75000"/>
                    <a:lumOff val="25000"/>
                  </a:schemeClr>
                </a:solidFill>
                <a:latin typeface="아리따-돋움(TTF)-Bold" panose="02020603020101020101" pitchFamily="18" charset="-127"/>
                <a:ea typeface="아리따-돋움(TTF)-Bold" panose="02020603020101020101" pitchFamily="18" charset="-127"/>
              </a:rPr>
              <a:t>월</a:t>
            </a:r>
          </a:p>
        </p:txBody>
      </p:sp>
      <p:cxnSp>
        <p:nvCxnSpPr>
          <p:cNvPr id="14" name="직선 연결선 13">
            <a:extLst>
              <a:ext uri="{FF2B5EF4-FFF2-40B4-BE49-F238E27FC236}">
                <a16:creationId xmlns:a16="http://schemas.microsoft.com/office/drawing/2014/main" id="{C83F1D14-AA13-463F-A154-8B9F5E1DC76C}"/>
              </a:ext>
            </a:extLst>
          </p:cNvPr>
          <p:cNvCxnSpPr>
            <a:cxnSpLocks/>
          </p:cNvCxnSpPr>
          <p:nvPr/>
        </p:nvCxnSpPr>
        <p:spPr>
          <a:xfrm flipV="1">
            <a:off x="2828739" y="2623572"/>
            <a:ext cx="815477" cy="541982"/>
          </a:xfrm>
          <a:prstGeom prst="line">
            <a:avLst/>
          </a:prstGeom>
          <a:ln w="38100">
            <a:solidFill>
              <a:srgbClr val="9DC3E6"/>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7DC9A8AE-5B7A-458E-ADA8-DEFA4B6AA77E}"/>
              </a:ext>
            </a:extLst>
          </p:cNvPr>
          <p:cNvCxnSpPr>
            <a:cxnSpLocks/>
          </p:cNvCxnSpPr>
          <p:nvPr/>
        </p:nvCxnSpPr>
        <p:spPr>
          <a:xfrm flipH="1">
            <a:off x="2845973" y="3403754"/>
            <a:ext cx="767898" cy="17338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345A195F-9F1D-4C46-BEB9-72CA2C936B34}"/>
              </a:ext>
            </a:extLst>
          </p:cNvPr>
          <p:cNvCxnSpPr>
            <a:cxnSpLocks/>
          </p:cNvCxnSpPr>
          <p:nvPr/>
        </p:nvCxnSpPr>
        <p:spPr>
          <a:xfrm>
            <a:off x="5756747" y="3429001"/>
            <a:ext cx="1167051" cy="16101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직사각형 16">
            <a:extLst>
              <a:ext uri="{FF2B5EF4-FFF2-40B4-BE49-F238E27FC236}">
                <a16:creationId xmlns:a16="http://schemas.microsoft.com/office/drawing/2014/main" id="{1D870BC3-8290-4CB3-9475-B27B420E6165}"/>
              </a:ext>
            </a:extLst>
          </p:cNvPr>
          <p:cNvSpPr/>
          <p:nvPr/>
        </p:nvSpPr>
        <p:spPr>
          <a:xfrm>
            <a:off x="3575664" y="1406859"/>
            <a:ext cx="5609005" cy="369332"/>
          </a:xfrm>
          <a:prstGeom prst="rect">
            <a:avLst/>
          </a:prstGeom>
          <a:noFill/>
        </p:spPr>
        <p:txBody>
          <a:bodyPr wrap="square">
            <a:spAutoFit/>
          </a:bodyPr>
          <a:lstStyle/>
          <a:p>
            <a:r>
              <a:rPr lang="ko-KR" altLang="en-US" dirty="0" err="1">
                <a:solidFill>
                  <a:schemeClr val="tx1">
                    <a:lumMod val="85000"/>
                    <a:lumOff val="15000"/>
                  </a:schemeClr>
                </a:solidFill>
                <a:latin typeface="아리따-돋움(TTF)-Medium" panose="02020603020101020101" pitchFamily="18" charset="-127"/>
                <a:ea typeface="아리따-돋움(TTF)-Medium" panose="02020603020101020101" pitchFamily="18" charset="-127"/>
              </a:rPr>
              <a:t>수종별</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a:t>
            </a:r>
            <a:r>
              <a:rPr lang="ko-KR" altLang="en-US" dirty="0" err="1">
                <a:solidFill>
                  <a:schemeClr val="tx1">
                    <a:lumMod val="85000"/>
                    <a:lumOff val="15000"/>
                  </a:schemeClr>
                </a:solidFill>
                <a:latin typeface="아리따-돋움(TTF)-Medium" panose="02020603020101020101" pitchFamily="18" charset="-127"/>
                <a:ea typeface="아리따-돋움(TTF)-Medium" panose="02020603020101020101" pitchFamily="18" charset="-127"/>
              </a:rPr>
              <a:t>대기열</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감소 효과 </a:t>
            </a:r>
            <a:endPar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endParaRPr>
          </a:p>
        </p:txBody>
      </p:sp>
      <p:sp>
        <p:nvSpPr>
          <p:cNvPr id="18" name="직사각형 17">
            <a:extLst>
              <a:ext uri="{FF2B5EF4-FFF2-40B4-BE49-F238E27FC236}">
                <a16:creationId xmlns:a16="http://schemas.microsoft.com/office/drawing/2014/main" id="{885AB215-3931-4947-A722-6C0532A62A5F}"/>
              </a:ext>
            </a:extLst>
          </p:cNvPr>
          <p:cNvSpPr/>
          <p:nvPr/>
        </p:nvSpPr>
        <p:spPr>
          <a:xfrm rot="16200000">
            <a:off x="328459" y="2678213"/>
            <a:ext cx="1634420" cy="338554"/>
          </a:xfrm>
          <a:prstGeom prst="rect">
            <a:avLst/>
          </a:prstGeom>
          <a:noFill/>
        </p:spPr>
        <p:txBody>
          <a:bodyPr wrap="square">
            <a:spAutoFit/>
          </a:bodyPr>
          <a:lstStyle/>
          <a:p>
            <a:r>
              <a:rPr lang="ko-KR" altLang="en-US" sz="1600" dirty="0" err="1">
                <a:solidFill>
                  <a:schemeClr val="tx1">
                    <a:lumMod val="85000"/>
                    <a:lumOff val="15000"/>
                  </a:schemeClr>
                </a:solidFill>
                <a:latin typeface="아리따-돋움(TTF)-Medium" panose="02020603020101020101" pitchFamily="18" charset="-127"/>
                <a:ea typeface="아리따-돋움(TTF)-Medium" panose="02020603020101020101" pitchFamily="18" charset="-127"/>
              </a:rPr>
              <a:t>대기열</a:t>
            </a:r>
            <a:r>
              <a:rPr lang="ko-KR" altLang="en-US" sz="16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감소량 </a:t>
            </a:r>
            <a:endParaRPr lang="en-US" altLang="ko-KR" sz="1600" dirty="0">
              <a:solidFill>
                <a:schemeClr val="tx1">
                  <a:lumMod val="85000"/>
                  <a:lumOff val="15000"/>
                </a:schemeClr>
              </a:solidFill>
              <a:latin typeface="아리따-돋움(TTF)-Medium" panose="02020603020101020101" pitchFamily="18" charset="-127"/>
              <a:ea typeface="아리따-돋움(TTF)-Medium" panose="02020603020101020101" pitchFamily="18" charset="-127"/>
            </a:endParaRPr>
          </a:p>
        </p:txBody>
      </p:sp>
      <p:cxnSp>
        <p:nvCxnSpPr>
          <p:cNvPr id="21" name="직선 연결선 20">
            <a:extLst>
              <a:ext uri="{FF2B5EF4-FFF2-40B4-BE49-F238E27FC236}">
                <a16:creationId xmlns:a16="http://schemas.microsoft.com/office/drawing/2014/main" id="{EF0BCB9F-B51C-4643-8C90-97231E5714C6}"/>
              </a:ext>
            </a:extLst>
          </p:cNvPr>
          <p:cNvCxnSpPr>
            <a:cxnSpLocks/>
          </p:cNvCxnSpPr>
          <p:nvPr/>
        </p:nvCxnSpPr>
        <p:spPr>
          <a:xfrm>
            <a:off x="4362370" y="2566476"/>
            <a:ext cx="1496454" cy="474938"/>
          </a:xfrm>
          <a:prstGeom prst="line">
            <a:avLst/>
          </a:prstGeom>
          <a:ln w="38100">
            <a:solidFill>
              <a:srgbClr val="9DC3E6"/>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838709E1-E8BC-45E9-8D06-B710D05ACE81}"/>
              </a:ext>
            </a:extLst>
          </p:cNvPr>
          <p:cNvCxnSpPr>
            <a:cxnSpLocks/>
          </p:cNvCxnSpPr>
          <p:nvPr/>
        </p:nvCxnSpPr>
        <p:spPr>
          <a:xfrm>
            <a:off x="5848474" y="3042419"/>
            <a:ext cx="1342317" cy="280049"/>
          </a:xfrm>
          <a:prstGeom prst="line">
            <a:avLst/>
          </a:prstGeom>
          <a:ln w="38100">
            <a:solidFill>
              <a:srgbClr val="9DC3E6"/>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BB488105-912E-415B-9853-BC6042BDCA59}"/>
              </a:ext>
            </a:extLst>
          </p:cNvPr>
          <p:cNvCxnSpPr>
            <a:cxnSpLocks/>
          </p:cNvCxnSpPr>
          <p:nvPr/>
        </p:nvCxnSpPr>
        <p:spPr>
          <a:xfrm flipV="1">
            <a:off x="2845973" y="2405672"/>
            <a:ext cx="798243" cy="155431"/>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916211F7-92B4-4AEE-B62F-B56AFEC4E027}"/>
              </a:ext>
            </a:extLst>
          </p:cNvPr>
          <p:cNvCxnSpPr>
            <a:cxnSpLocks/>
          </p:cNvCxnSpPr>
          <p:nvPr/>
        </p:nvCxnSpPr>
        <p:spPr>
          <a:xfrm>
            <a:off x="4442460" y="2176408"/>
            <a:ext cx="1369874" cy="360765"/>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AAC14F6B-6A48-4B58-8C2D-90D4068B6970}"/>
              </a:ext>
            </a:extLst>
          </p:cNvPr>
          <p:cNvCxnSpPr>
            <a:cxnSpLocks/>
          </p:cNvCxnSpPr>
          <p:nvPr/>
        </p:nvCxnSpPr>
        <p:spPr>
          <a:xfrm>
            <a:off x="5803479" y="2545806"/>
            <a:ext cx="1387312" cy="98908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EBCB3036-EA96-41C2-864A-9C220E64954D}"/>
              </a:ext>
            </a:extLst>
          </p:cNvPr>
          <p:cNvCxnSpPr>
            <a:cxnSpLocks/>
          </p:cNvCxnSpPr>
          <p:nvPr/>
        </p:nvCxnSpPr>
        <p:spPr>
          <a:xfrm flipV="1">
            <a:off x="3613871" y="2578480"/>
            <a:ext cx="748499" cy="55165"/>
          </a:xfrm>
          <a:prstGeom prst="line">
            <a:avLst/>
          </a:prstGeom>
          <a:ln w="38100">
            <a:solidFill>
              <a:srgbClr val="9DC3E6"/>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3865C9FD-43C5-415D-BD16-AF3AB84DB073}"/>
              </a:ext>
            </a:extLst>
          </p:cNvPr>
          <p:cNvCxnSpPr>
            <a:cxnSpLocks/>
          </p:cNvCxnSpPr>
          <p:nvPr/>
        </p:nvCxnSpPr>
        <p:spPr>
          <a:xfrm flipV="1">
            <a:off x="3644216" y="2182125"/>
            <a:ext cx="798244" cy="230619"/>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D7026A7B-D37A-448C-96E3-4EB6CE9D9DB1}"/>
              </a:ext>
            </a:extLst>
          </p:cNvPr>
          <p:cNvCxnSpPr>
            <a:cxnSpLocks/>
          </p:cNvCxnSpPr>
          <p:nvPr/>
        </p:nvCxnSpPr>
        <p:spPr>
          <a:xfrm flipH="1">
            <a:off x="3575664" y="3033147"/>
            <a:ext cx="668694" cy="39257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E7E3261D-D299-420D-8458-77FD34C88CC3}"/>
              </a:ext>
            </a:extLst>
          </p:cNvPr>
          <p:cNvCxnSpPr>
            <a:cxnSpLocks/>
          </p:cNvCxnSpPr>
          <p:nvPr/>
        </p:nvCxnSpPr>
        <p:spPr>
          <a:xfrm>
            <a:off x="4233735" y="3017234"/>
            <a:ext cx="1539399" cy="41176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38FE638D-E646-4E06-9EFC-08C172B8ECC5}"/>
              </a:ext>
            </a:extLst>
          </p:cNvPr>
          <p:cNvCxnSpPr>
            <a:cxnSpLocks/>
          </p:cNvCxnSpPr>
          <p:nvPr/>
        </p:nvCxnSpPr>
        <p:spPr>
          <a:xfrm flipV="1">
            <a:off x="4953000" y="4969555"/>
            <a:ext cx="553252" cy="1"/>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BD7FC169-748B-4BF6-AB76-30E78AA6E449}"/>
              </a:ext>
            </a:extLst>
          </p:cNvPr>
          <p:cNvCxnSpPr>
            <a:cxnSpLocks/>
          </p:cNvCxnSpPr>
          <p:nvPr/>
        </p:nvCxnSpPr>
        <p:spPr>
          <a:xfrm>
            <a:off x="6174946" y="4950546"/>
            <a:ext cx="532449" cy="7874"/>
          </a:xfrm>
          <a:prstGeom prst="line">
            <a:avLst/>
          </a:prstGeom>
          <a:ln w="38100">
            <a:solidFill>
              <a:srgbClr val="9DC3E6"/>
            </a:solidFill>
          </a:ln>
        </p:spPr>
        <p:style>
          <a:lnRef idx="1">
            <a:schemeClr val="accent1"/>
          </a:lnRef>
          <a:fillRef idx="0">
            <a:schemeClr val="accent1"/>
          </a:fillRef>
          <a:effectRef idx="0">
            <a:schemeClr val="accent1"/>
          </a:effectRef>
          <a:fontRef idx="minor">
            <a:schemeClr val="tx1"/>
          </a:fontRef>
        </p:style>
      </p:cxnSp>
      <p:cxnSp>
        <p:nvCxnSpPr>
          <p:cNvPr id="59" name="직선 연결선 58">
            <a:extLst>
              <a:ext uri="{FF2B5EF4-FFF2-40B4-BE49-F238E27FC236}">
                <a16:creationId xmlns:a16="http://schemas.microsoft.com/office/drawing/2014/main" id="{600E5450-DFB5-458D-BA16-CF3BA45CF719}"/>
              </a:ext>
            </a:extLst>
          </p:cNvPr>
          <p:cNvCxnSpPr>
            <a:cxnSpLocks/>
          </p:cNvCxnSpPr>
          <p:nvPr/>
        </p:nvCxnSpPr>
        <p:spPr>
          <a:xfrm flipH="1" flipV="1">
            <a:off x="7385628" y="4958420"/>
            <a:ext cx="555517" cy="1113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4" name="직사각형 63">
            <a:extLst>
              <a:ext uri="{FF2B5EF4-FFF2-40B4-BE49-F238E27FC236}">
                <a16:creationId xmlns:a16="http://schemas.microsoft.com/office/drawing/2014/main" id="{3FB82CE0-4B3F-46FE-9FAD-107B084C6BEE}"/>
              </a:ext>
            </a:extLst>
          </p:cNvPr>
          <p:cNvSpPr/>
          <p:nvPr/>
        </p:nvSpPr>
        <p:spPr>
          <a:xfrm>
            <a:off x="5506252" y="4854318"/>
            <a:ext cx="654346" cy="246221"/>
          </a:xfrm>
          <a:prstGeom prst="rect">
            <a:avLst/>
          </a:prstGeom>
        </p:spPr>
        <p:txBody>
          <a:bodyPr wrap="none">
            <a:spAutoFit/>
          </a:bodyPr>
          <a:lstStyle/>
          <a:p>
            <a:r>
              <a:rPr lang="ko-KR" altLang="en-US" sz="1000">
                <a:latin typeface="아리따-돋움(TTF)-Medium" panose="02020603020101020101" pitchFamily="18" charset="-127"/>
                <a:ea typeface="아리따-돋움(TTF)-Medium" panose="02020603020101020101" pitchFamily="18" charset="-127"/>
              </a:rPr>
              <a:t>버즘나무</a:t>
            </a:r>
            <a:endParaRPr lang="en-US" altLang="ko-KR" sz="1000" dirty="0">
              <a:latin typeface="아리따-돋움(TTF)-Medium" panose="02020603020101020101" pitchFamily="18" charset="-127"/>
              <a:ea typeface="아리따-돋움(TTF)-Medium" panose="02020603020101020101" pitchFamily="18" charset="-127"/>
            </a:endParaRPr>
          </a:p>
        </p:txBody>
      </p:sp>
      <p:sp>
        <p:nvSpPr>
          <p:cNvPr id="65" name="직사각형 64">
            <a:extLst>
              <a:ext uri="{FF2B5EF4-FFF2-40B4-BE49-F238E27FC236}">
                <a16:creationId xmlns:a16="http://schemas.microsoft.com/office/drawing/2014/main" id="{4E8CABF8-90C2-488A-92CD-DE5E434CDFBD}"/>
              </a:ext>
            </a:extLst>
          </p:cNvPr>
          <p:cNvSpPr/>
          <p:nvPr/>
        </p:nvSpPr>
        <p:spPr>
          <a:xfrm>
            <a:off x="6721743" y="4843183"/>
            <a:ext cx="649537" cy="246221"/>
          </a:xfrm>
          <a:prstGeom prst="rect">
            <a:avLst/>
          </a:prstGeom>
        </p:spPr>
        <p:txBody>
          <a:bodyPr wrap="none">
            <a:spAutoFit/>
          </a:bodyPr>
          <a:lstStyle/>
          <a:p>
            <a:r>
              <a:rPr lang="ko-KR" altLang="en-US" sz="1000" dirty="0">
                <a:latin typeface="아리따-돋움(TTF)-Medium" panose="02020603020101020101" pitchFamily="18" charset="-127"/>
                <a:ea typeface="아리따-돋움(TTF)-Medium" panose="02020603020101020101" pitchFamily="18" charset="-127"/>
              </a:rPr>
              <a:t>느티나무</a:t>
            </a:r>
            <a:endParaRPr lang="en-US" altLang="ko-KR" sz="1000" dirty="0">
              <a:latin typeface="아리따-돋움(TTF)-Medium" panose="02020603020101020101" pitchFamily="18" charset="-127"/>
              <a:ea typeface="아리따-돋움(TTF)-Medium" panose="02020603020101020101" pitchFamily="18" charset="-127"/>
            </a:endParaRPr>
          </a:p>
        </p:txBody>
      </p:sp>
      <p:sp>
        <p:nvSpPr>
          <p:cNvPr id="66" name="직사각형 65">
            <a:extLst>
              <a:ext uri="{FF2B5EF4-FFF2-40B4-BE49-F238E27FC236}">
                <a16:creationId xmlns:a16="http://schemas.microsoft.com/office/drawing/2014/main" id="{C6EC118B-C855-4D98-9FEF-0FD9E09DF28B}"/>
              </a:ext>
            </a:extLst>
          </p:cNvPr>
          <p:cNvSpPr/>
          <p:nvPr/>
        </p:nvSpPr>
        <p:spPr>
          <a:xfrm>
            <a:off x="7941145" y="4846444"/>
            <a:ext cx="654346" cy="246221"/>
          </a:xfrm>
          <a:prstGeom prst="rect">
            <a:avLst/>
          </a:prstGeom>
        </p:spPr>
        <p:txBody>
          <a:bodyPr wrap="none">
            <a:spAutoFit/>
          </a:bodyPr>
          <a:lstStyle/>
          <a:p>
            <a:r>
              <a:rPr lang="ko-KR" altLang="en-US" sz="1000" dirty="0">
                <a:latin typeface="아리따-돋움(TTF)-Medium" panose="02020603020101020101" pitchFamily="18" charset="-127"/>
                <a:ea typeface="아리따-돋움(TTF)-Medium" panose="02020603020101020101" pitchFamily="18" charset="-127"/>
              </a:rPr>
              <a:t>은행나무</a:t>
            </a:r>
            <a:endParaRPr lang="en-US" altLang="ko-KR" sz="1000" dirty="0">
              <a:latin typeface="아리따-돋움(TTF)-Medium" panose="02020603020101020101" pitchFamily="18" charset="-127"/>
              <a:ea typeface="아리따-돋움(TTF)-Medium" panose="02020603020101020101" pitchFamily="18" charset="-127"/>
            </a:endParaRPr>
          </a:p>
        </p:txBody>
      </p:sp>
    </p:spTree>
    <p:extLst>
      <p:ext uri="{BB962C8B-B14F-4D97-AF65-F5344CB8AC3E}">
        <p14:creationId xmlns:p14="http://schemas.microsoft.com/office/powerpoint/2010/main" val="213575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3084398" y="2246632"/>
            <a:ext cx="1535502" cy="497508"/>
          </a:xfrm>
          <a:prstGeom prst="rect">
            <a:avLst/>
          </a:prstGeom>
          <a:noFill/>
        </p:spPr>
        <p:txBody>
          <a:bodyPr wrap="square">
            <a:spAutoFit/>
          </a:bodyPr>
          <a:lstStyle/>
          <a:p>
            <a:pPr>
              <a:lnSpc>
                <a:spcPct val="150000"/>
              </a:lnSpc>
            </a:pPr>
            <a:r>
              <a:rPr lang="en-US" altLang="ko-KR" sz="2000" spc="-150" dirty="0">
                <a:solidFill>
                  <a:schemeClr val="bg2">
                    <a:lumMod val="75000"/>
                  </a:schemeClr>
                </a:solidFill>
                <a:latin typeface="아리따-돋움(TTF)-Medium" panose="02020603020101020101" pitchFamily="18" charset="-127"/>
                <a:ea typeface="아리따-돋움(TTF)-Medium" panose="02020603020101020101" pitchFamily="18" charset="-127"/>
              </a:rPr>
              <a:t>0 1</a:t>
            </a:r>
          </a:p>
        </p:txBody>
      </p:sp>
      <p:sp>
        <p:nvSpPr>
          <p:cNvPr id="13" name="직사각형 12"/>
          <p:cNvSpPr/>
          <p:nvPr/>
        </p:nvSpPr>
        <p:spPr>
          <a:xfrm>
            <a:off x="3629048" y="2367645"/>
            <a:ext cx="5609005" cy="369332"/>
          </a:xfrm>
          <a:prstGeom prst="rect">
            <a:avLst/>
          </a:prstGeom>
          <a:noFill/>
        </p:spPr>
        <p:txBody>
          <a:bodyPr wrap="square">
            <a:spAutoFit/>
          </a:bodyPr>
          <a:lstStyle/>
          <a:p>
            <a:r>
              <a:rPr lang="ko-KR" altLang="en-US" dirty="0">
                <a:latin typeface="아리따-돋움(TTF)-Medium" panose="02020603020101020101" pitchFamily="18" charset="-127"/>
                <a:ea typeface="아리따-돋움(TTF)-Medium" panose="02020603020101020101" pitchFamily="18" charset="-127"/>
              </a:rPr>
              <a:t>나무 품종에 따른 기대효과 분석</a:t>
            </a:r>
            <a:endParaRPr lang="en-US" altLang="ko-KR" dirty="0">
              <a:latin typeface="아리따-돋움(TTF)-Medium" panose="02020603020101020101" pitchFamily="18" charset="-127"/>
              <a:ea typeface="아리따-돋움(TTF)-Medium" panose="02020603020101020101" pitchFamily="18" charset="-127"/>
            </a:endParaRPr>
          </a:p>
        </p:txBody>
      </p:sp>
      <p:sp>
        <p:nvSpPr>
          <p:cNvPr id="14" name="직사각형 13"/>
          <p:cNvSpPr/>
          <p:nvPr/>
        </p:nvSpPr>
        <p:spPr>
          <a:xfrm>
            <a:off x="3084398" y="3055376"/>
            <a:ext cx="1535502" cy="497508"/>
          </a:xfrm>
          <a:prstGeom prst="rect">
            <a:avLst/>
          </a:prstGeom>
          <a:noFill/>
        </p:spPr>
        <p:txBody>
          <a:bodyPr wrap="square">
            <a:spAutoFit/>
          </a:bodyPr>
          <a:lstStyle/>
          <a:p>
            <a:pPr>
              <a:lnSpc>
                <a:spcPct val="150000"/>
              </a:lnSpc>
            </a:pPr>
            <a:r>
              <a:rPr lang="en-US" altLang="ko-KR" sz="2000" spc="-150" dirty="0">
                <a:solidFill>
                  <a:schemeClr val="accent6"/>
                </a:solidFill>
                <a:latin typeface="아리따-돋움(TTF)-Medium" panose="02020603020101020101" pitchFamily="18" charset="-127"/>
                <a:ea typeface="아리따-돋움(TTF)-Medium" panose="02020603020101020101" pitchFamily="18" charset="-127"/>
              </a:rPr>
              <a:t>0 2</a:t>
            </a:r>
          </a:p>
        </p:txBody>
      </p:sp>
      <p:sp>
        <p:nvSpPr>
          <p:cNvPr id="15" name="직사각형 14"/>
          <p:cNvSpPr/>
          <p:nvPr/>
        </p:nvSpPr>
        <p:spPr>
          <a:xfrm>
            <a:off x="3687771" y="3178684"/>
            <a:ext cx="5609005" cy="369332"/>
          </a:xfrm>
          <a:prstGeom prst="rect">
            <a:avLst/>
          </a:prstGeom>
          <a:noFill/>
        </p:spPr>
        <p:txBody>
          <a:bodyPr wrap="square">
            <a:spAutoFit/>
          </a:bodyPr>
          <a:lstStyle/>
          <a:p>
            <a:r>
              <a:rPr lang="ko-KR" altLang="en-US" dirty="0">
                <a:solidFill>
                  <a:schemeClr val="accent6">
                    <a:lumMod val="50000"/>
                  </a:schemeClr>
                </a:solidFill>
                <a:latin typeface="아리따-돋움(TTF)-Medium" panose="02020603020101020101" pitchFamily="18" charset="-127"/>
                <a:ea typeface="아리따-돋움(TTF)-Medium" panose="02020603020101020101" pitchFamily="18" charset="-127"/>
              </a:rPr>
              <a:t>위치와 목적에 따른 적합한 수목 추천 </a:t>
            </a:r>
            <a:endParaRPr lang="en-US" altLang="ko-KR" dirty="0">
              <a:solidFill>
                <a:schemeClr val="accent6">
                  <a:lumMod val="50000"/>
                </a:schemeClr>
              </a:solidFill>
              <a:latin typeface="아리따-돋움(TTF)-Medium" panose="02020603020101020101" pitchFamily="18" charset="-127"/>
              <a:ea typeface="아리따-돋움(TTF)-Medium" panose="02020603020101020101" pitchFamily="18" charset="-127"/>
            </a:endParaRPr>
          </a:p>
        </p:txBody>
      </p:sp>
      <p:sp>
        <p:nvSpPr>
          <p:cNvPr id="16" name="직사각형 15"/>
          <p:cNvSpPr/>
          <p:nvPr/>
        </p:nvSpPr>
        <p:spPr>
          <a:xfrm>
            <a:off x="3084398" y="3846309"/>
            <a:ext cx="1535502" cy="553998"/>
          </a:xfrm>
          <a:prstGeom prst="rect">
            <a:avLst/>
          </a:prstGeom>
          <a:noFill/>
        </p:spPr>
        <p:txBody>
          <a:bodyPr wrap="square">
            <a:spAutoFit/>
          </a:bodyPr>
          <a:lstStyle/>
          <a:p>
            <a:pPr>
              <a:lnSpc>
                <a:spcPct val="150000"/>
              </a:lnSpc>
            </a:pPr>
            <a:r>
              <a:rPr lang="en-US" altLang="ko-KR" sz="2000" spc="-150" dirty="0">
                <a:solidFill>
                  <a:schemeClr val="bg1">
                    <a:lumMod val="65000"/>
                  </a:schemeClr>
                </a:solidFill>
                <a:latin typeface="아리따-돋움(TTF)-Medium" panose="02020603020101020101" pitchFamily="18" charset="-127"/>
                <a:ea typeface="아리따-돋움(TTF)-Medium" panose="02020603020101020101" pitchFamily="18" charset="-127"/>
              </a:rPr>
              <a:t>0 3</a:t>
            </a:r>
          </a:p>
        </p:txBody>
      </p:sp>
      <p:sp>
        <p:nvSpPr>
          <p:cNvPr id="17" name="직사각형 16"/>
          <p:cNvSpPr/>
          <p:nvPr/>
        </p:nvSpPr>
        <p:spPr>
          <a:xfrm>
            <a:off x="3662604" y="4000866"/>
            <a:ext cx="5609005" cy="369332"/>
          </a:xfrm>
          <a:prstGeom prst="rect">
            <a:avLst/>
          </a:prstGeom>
          <a:noFill/>
        </p:spPr>
        <p:txBody>
          <a:bodyPr wrap="square">
            <a:spAutoFit/>
          </a:bodyPr>
          <a:lstStyle/>
          <a:p>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수목효과 정량화를 통한 가치 산출   </a:t>
            </a:r>
            <a:endPar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endParaRPr>
          </a:p>
        </p:txBody>
      </p:sp>
      <p:sp>
        <p:nvSpPr>
          <p:cNvPr id="2" name="직사각형 1">
            <a:extLst>
              <a:ext uri="{FF2B5EF4-FFF2-40B4-BE49-F238E27FC236}">
                <a16:creationId xmlns:a16="http://schemas.microsoft.com/office/drawing/2014/main" id="{55FDBAF5-B6AE-4E77-86DF-1F063AE21C68}"/>
              </a:ext>
            </a:extLst>
          </p:cNvPr>
          <p:cNvSpPr/>
          <p:nvPr/>
        </p:nvSpPr>
        <p:spPr>
          <a:xfrm>
            <a:off x="1317072" y="1166070"/>
            <a:ext cx="7382311" cy="488239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16406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id="{38BF2BE2-FC71-416F-AFC3-37863B101065}"/>
              </a:ext>
            </a:extLst>
          </p:cNvPr>
          <p:cNvGraphicFramePr>
            <a:graphicFrameLocks noGrp="1"/>
          </p:cNvGraphicFramePr>
          <p:nvPr/>
        </p:nvGraphicFramePr>
        <p:xfrm>
          <a:off x="670560" y="876300"/>
          <a:ext cx="8694420" cy="5511834"/>
        </p:xfrm>
        <a:graphic>
          <a:graphicData uri="http://schemas.openxmlformats.org/drawingml/2006/table">
            <a:tbl>
              <a:tblPr firstRow="1" bandRow="1">
                <a:tableStyleId>{93296810-A885-4BE3-A3E7-6D5BEEA58F35}</a:tableStyleId>
              </a:tblPr>
              <a:tblGrid>
                <a:gridCol w="746760">
                  <a:extLst>
                    <a:ext uri="{9D8B030D-6E8A-4147-A177-3AD203B41FA5}">
                      <a16:colId xmlns:a16="http://schemas.microsoft.com/office/drawing/2014/main" val="836564821"/>
                    </a:ext>
                  </a:extLst>
                </a:gridCol>
                <a:gridCol w="1717548">
                  <a:extLst>
                    <a:ext uri="{9D8B030D-6E8A-4147-A177-3AD203B41FA5}">
                      <a16:colId xmlns:a16="http://schemas.microsoft.com/office/drawing/2014/main" val="677321772"/>
                    </a:ext>
                  </a:extLst>
                </a:gridCol>
                <a:gridCol w="1557528">
                  <a:extLst>
                    <a:ext uri="{9D8B030D-6E8A-4147-A177-3AD203B41FA5}">
                      <a16:colId xmlns:a16="http://schemas.microsoft.com/office/drawing/2014/main" val="3009782876"/>
                    </a:ext>
                  </a:extLst>
                </a:gridCol>
                <a:gridCol w="1557528">
                  <a:extLst>
                    <a:ext uri="{9D8B030D-6E8A-4147-A177-3AD203B41FA5}">
                      <a16:colId xmlns:a16="http://schemas.microsoft.com/office/drawing/2014/main" val="1313516371"/>
                    </a:ext>
                  </a:extLst>
                </a:gridCol>
                <a:gridCol w="1557528">
                  <a:extLst>
                    <a:ext uri="{9D8B030D-6E8A-4147-A177-3AD203B41FA5}">
                      <a16:colId xmlns:a16="http://schemas.microsoft.com/office/drawing/2014/main" val="3647466508"/>
                    </a:ext>
                  </a:extLst>
                </a:gridCol>
                <a:gridCol w="1557528">
                  <a:extLst>
                    <a:ext uri="{9D8B030D-6E8A-4147-A177-3AD203B41FA5}">
                      <a16:colId xmlns:a16="http://schemas.microsoft.com/office/drawing/2014/main" val="3932630223"/>
                    </a:ext>
                  </a:extLst>
                </a:gridCol>
              </a:tblGrid>
              <a:tr h="452154">
                <a:tc>
                  <a:txBody>
                    <a:bodyPr/>
                    <a:lstStyle/>
                    <a:p>
                      <a:pPr algn="ctr" latinLnBrk="1"/>
                      <a:r>
                        <a:rPr lang="ko-KR" altLang="en-US" sz="1800" dirty="0">
                          <a:latin typeface="배달의민족 도현" panose="020B0600000101010101" pitchFamily="50" charset="-127"/>
                          <a:ea typeface="배달의민족 도현" panose="020B0600000101010101" pitchFamily="50" charset="-127"/>
                        </a:rPr>
                        <a:t>구분</a:t>
                      </a:r>
                      <a:endParaRPr lang="ko-KR" altLang="en-US" sz="180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tc>
                <a:tc>
                  <a:txBody>
                    <a:bodyPr/>
                    <a:lstStyle/>
                    <a:p>
                      <a:pPr algn="ctr"/>
                      <a:r>
                        <a:rPr lang="ko-KR" altLang="en-US" sz="1800" u="none" strike="noStrike" kern="1200" baseline="0" dirty="0">
                          <a:latin typeface="배달의민족 도현" panose="020B0600000101010101" pitchFamily="50" charset="-127"/>
                          <a:ea typeface="배달의민족 도현" panose="020B0600000101010101" pitchFamily="50" charset="-127"/>
                        </a:rPr>
                        <a:t>은행나무</a:t>
                      </a:r>
                      <a:endParaRPr lang="ko-KR" altLang="en-US" sz="180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tc>
                <a:tc>
                  <a:txBody>
                    <a:bodyPr/>
                    <a:lstStyle/>
                    <a:p>
                      <a:pPr algn="ctr"/>
                      <a:r>
                        <a:rPr lang="ko-KR" altLang="en-US" sz="1800" u="none" strike="noStrike" kern="1200" baseline="0" dirty="0" err="1">
                          <a:latin typeface="배달의민족 도현" panose="020B0600000101010101" pitchFamily="50" charset="-127"/>
                          <a:ea typeface="배달의민족 도현" panose="020B0600000101010101" pitchFamily="50" charset="-127"/>
                        </a:rPr>
                        <a:t>양버즘나무</a:t>
                      </a:r>
                      <a:endParaRPr lang="ko-KR" altLang="en-US" sz="1800" u="none" strike="noStrike" kern="1200" baseline="0" dirty="0">
                        <a:latin typeface="배달의민족 도현" panose="020B0600000101010101" pitchFamily="50" charset="-127"/>
                        <a:ea typeface="배달의민족 도현" panose="020B0600000101010101" pitchFamily="50" charset="-127"/>
                      </a:endParaRPr>
                    </a:p>
                  </a:txBody>
                  <a:tcPr/>
                </a:tc>
                <a:tc>
                  <a:txBody>
                    <a:bodyPr/>
                    <a:lstStyle/>
                    <a:p>
                      <a:pPr algn="ctr"/>
                      <a:r>
                        <a:rPr lang="ko-KR" altLang="en-US" sz="1800" u="none" strike="noStrike" kern="1200" baseline="0" dirty="0">
                          <a:latin typeface="배달의민족 도현" panose="020B0600000101010101" pitchFamily="50" charset="-127"/>
                          <a:ea typeface="배달의민족 도현" panose="020B0600000101010101" pitchFamily="50" charset="-127"/>
                        </a:rPr>
                        <a:t>느티나무</a:t>
                      </a:r>
                    </a:p>
                  </a:txBody>
                  <a:tcPr/>
                </a:tc>
                <a:tc>
                  <a:txBody>
                    <a:bodyPr/>
                    <a:lstStyle/>
                    <a:p>
                      <a:pPr algn="ctr"/>
                      <a:r>
                        <a:rPr lang="ko-KR" altLang="en-US" sz="1800" u="none" strike="noStrike" kern="1200" baseline="0" dirty="0">
                          <a:latin typeface="배달의민족 도현" panose="020B0600000101010101" pitchFamily="50" charset="-127"/>
                          <a:ea typeface="배달의민족 도현" panose="020B0600000101010101" pitchFamily="50" charset="-127"/>
                        </a:rPr>
                        <a:t>왕벚나무</a:t>
                      </a:r>
                    </a:p>
                  </a:txBody>
                  <a:tcPr/>
                </a:tc>
                <a:tc>
                  <a:txBody>
                    <a:bodyPr/>
                    <a:lstStyle/>
                    <a:p>
                      <a:pPr algn="ctr"/>
                      <a:r>
                        <a:rPr lang="ko-KR" altLang="en-US" sz="1800" u="none" strike="noStrike" kern="1200" baseline="0" dirty="0">
                          <a:latin typeface="배달의민족 도현" panose="020B0600000101010101" pitchFamily="50" charset="-127"/>
                          <a:ea typeface="배달의민족 도현" panose="020B0600000101010101" pitchFamily="50" charset="-127"/>
                        </a:rPr>
                        <a:t>소나무</a:t>
                      </a:r>
                    </a:p>
                  </a:txBody>
                  <a:tcPr/>
                </a:tc>
                <a:extLst>
                  <a:ext uri="{0D108BD9-81ED-4DB2-BD59-A6C34878D82A}">
                    <a16:rowId xmlns:a16="http://schemas.microsoft.com/office/drawing/2014/main" val="4079009328"/>
                  </a:ext>
                </a:extLst>
              </a:tr>
              <a:tr h="929640">
                <a:tc>
                  <a:txBody>
                    <a:bodyPr/>
                    <a:lstStyle/>
                    <a:p>
                      <a:pPr algn="ctr" latinLnBrk="1"/>
                      <a:r>
                        <a:rPr lang="ko-KR" altLang="en-US" sz="1200" dirty="0">
                          <a:solidFill>
                            <a:schemeClr val="accent6">
                              <a:lumMod val="50000"/>
                            </a:schemeClr>
                          </a:solidFill>
                          <a:latin typeface="배달의민족 도현" panose="020B0600000101010101" pitchFamily="50" charset="-127"/>
                          <a:ea typeface="배달의민족 도현" panose="020B0600000101010101" pitchFamily="50" charset="-127"/>
                        </a:rPr>
                        <a:t>형태</a:t>
                      </a: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err="1">
                          <a:solidFill>
                            <a:schemeClr val="accent6">
                              <a:lumMod val="50000"/>
                            </a:schemeClr>
                          </a:solidFill>
                          <a:latin typeface="배달의민족 도현" panose="020B0600000101010101" pitchFamily="50" charset="-127"/>
                          <a:ea typeface="배달의민족 도현" panose="020B0600000101010101" pitchFamily="50" charset="-127"/>
                        </a:rPr>
                        <a:t>낙엽침엽교목</a:t>
                      </a:r>
                      <a:endParaRPr lang="ko-KR" altLang="en-US"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낙엽활엽교목</a:t>
                      </a:r>
                      <a:endParaRPr lang="ko-KR" altLang="en-US"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낙엽활엽교목</a:t>
                      </a:r>
                      <a:endParaRPr lang="ko-KR" altLang="en-US"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낙엽활엽교목</a:t>
                      </a:r>
                      <a:endParaRPr lang="ko-KR" altLang="en-US"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상록교목</a:t>
                      </a:r>
                      <a:endParaRPr lang="ko-KR" altLang="en-US"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extLst>
                  <a:ext uri="{0D108BD9-81ED-4DB2-BD59-A6C34878D82A}">
                    <a16:rowId xmlns:a16="http://schemas.microsoft.com/office/drawing/2014/main" val="4217773415"/>
                  </a:ext>
                </a:extLst>
              </a:tr>
              <a:tr h="929640">
                <a:tc>
                  <a:txBody>
                    <a:bodyPr/>
                    <a:lstStyle/>
                    <a:p>
                      <a:pPr algn="ctr"/>
                      <a:r>
                        <a:rPr lang="ko-KR" altLang="en-US" sz="120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도심</a:t>
                      </a:r>
                    </a:p>
                    <a:p>
                      <a:pPr algn="ctr"/>
                      <a:r>
                        <a:rPr lang="ko-KR" altLang="en-US" sz="120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생육</a:t>
                      </a:r>
                      <a:endParaRPr lang="ko-KR" altLang="en-US" sz="120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공해에 강하고 </a:t>
                      </a:r>
                      <a:endParaRPr lang="en-US" altLang="ko-KR"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err="1">
                          <a:solidFill>
                            <a:schemeClr val="accent6">
                              <a:lumMod val="50000"/>
                            </a:schemeClr>
                          </a:solidFill>
                          <a:latin typeface="배달의민족 도현" panose="020B0600000101010101" pitchFamily="50" charset="-127"/>
                          <a:ea typeface="배달의민족 도현" panose="020B0600000101010101" pitchFamily="50" charset="-127"/>
                        </a:rPr>
                        <a:t>이식력이</a:t>
                      </a: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 좋음</a:t>
                      </a:r>
                      <a:endParaRPr lang="ko-KR" altLang="en-US"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공해에 강하고</a:t>
                      </a:r>
                      <a:endParaRPr lang="en-US" altLang="ko-KR"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공기 정화능력이 큼</a:t>
                      </a:r>
                      <a:endParaRPr lang="ko-KR" altLang="en-US"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바람 저항력이 </a:t>
                      </a:r>
                      <a:r>
                        <a:rPr lang="ko-KR" altLang="en-US" sz="1100" b="0" u="none" strike="noStrike" kern="1200" baseline="0" dirty="0" err="1">
                          <a:solidFill>
                            <a:schemeClr val="accent6">
                              <a:lumMod val="50000"/>
                            </a:schemeClr>
                          </a:solidFill>
                          <a:latin typeface="배달의민족 도현" panose="020B0600000101010101" pitchFamily="50" charset="-127"/>
                          <a:ea typeface="배달의민족 도현" panose="020B0600000101010101" pitchFamily="50" charset="-127"/>
                        </a:rPr>
                        <a:t>강하고생장속도가</a:t>
                      </a: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 빠름</a:t>
                      </a:r>
                      <a:endParaRPr lang="ko-KR" altLang="en-US"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tc>
                  <a:txBody>
                    <a:bodyPr/>
                    <a:lstStyle/>
                    <a:p>
                      <a:pPr algn="ct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내조성은 강하나</a:t>
                      </a:r>
                    </a:p>
                    <a:p>
                      <a:pPr algn="ctr"/>
                      <a:r>
                        <a:rPr lang="ko-KR" altLang="en-US" sz="1100" b="0" u="none" strike="noStrike" kern="1200" baseline="0" dirty="0" err="1">
                          <a:solidFill>
                            <a:schemeClr val="accent6">
                              <a:lumMod val="50000"/>
                            </a:schemeClr>
                          </a:solidFill>
                          <a:latin typeface="배달의민족 도현" panose="020B0600000101010101" pitchFamily="50" charset="-127"/>
                          <a:ea typeface="배달의민족 도현" panose="020B0600000101010101" pitchFamily="50" charset="-127"/>
                        </a:rPr>
                        <a:t>내병충해성이</a:t>
                      </a: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 약함</a:t>
                      </a:r>
                      <a:endParaRPr lang="ko-KR" altLang="en-US"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공해와 음지에 </a:t>
                      </a:r>
                      <a:endParaRPr lang="en-US" altLang="ko-KR"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약하여 부적합</a:t>
                      </a:r>
                      <a:endParaRPr lang="ko-KR" altLang="en-US"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extLst>
                  <a:ext uri="{0D108BD9-81ED-4DB2-BD59-A6C34878D82A}">
                    <a16:rowId xmlns:a16="http://schemas.microsoft.com/office/drawing/2014/main" val="384982401"/>
                  </a:ext>
                </a:extLst>
              </a:tr>
              <a:tr h="9296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특징</a:t>
                      </a:r>
                      <a:endParaRPr lang="ko-KR" altLang="en-US" sz="120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상업가로</a:t>
                      </a:r>
                      <a:r>
                        <a:rPr lang="en-US" altLang="ko-KR"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 </a:t>
                      </a: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역사경관가로</a:t>
                      </a:r>
                      <a:endParaRPr lang="en-US" altLang="ko-KR"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적합</a:t>
                      </a:r>
                      <a:endParaRPr lang="ko-KR" altLang="en-US"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업무가로</a:t>
                      </a:r>
                      <a:r>
                        <a:rPr lang="en-US" altLang="ko-KR"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 </a:t>
                      </a: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주거지 인접가로</a:t>
                      </a:r>
                      <a:r>
                        <a:rPr lang="en-US" altLang="ko-KR"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 </a:t>
                      </a: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자동차 중심가로</a:t>
                      </a:r>
                      <a:r>
                        <a:rPr lang="en-US" altLang="ko-KR"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a:t>
                      </a: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대 단위 조경단지</a:t>
                      </a:r>
                      <a:endParaRPr lang="en-US" altLang="ko-KR"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적합</a:t>
                      </a:r>
                      <a:endParaRPr lang="ko-KR" altLang="en-US"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업무가로</a:t>
                      </a:r>
                      <a:r>
                        <a:rPr lang="en-US" altLang="ko-KR"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 </a:t>
                      </a: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역사경관가로</a:t>
                      </a:r>
                      <a:endParaRPr lang="en-US" altLang="ko-KR"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적합</a:t>
                      </a:r>
                      <a:endParaRPr lang="ko-KR" altLang="en-US"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꽃의 양이 많고</a:t>
                      </a:r>
                      <a:endParaRPr lang="en-US" altLang="ko-KR"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화려하여</a:t>
                      </a:r>
                      <a:endParaRPr lang="en-US" altLang="ko-KR"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조경수로 사용</a:t>
                      </a:r>
                      <a:endParaRPr lang="ko-KR" altLang="en-US"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주변 경관과 </a:t>
                      </a:r>
                      <a:r>
                        <a:rPr lang="ko-KR" altLang="en-US" sz="1100" b="0" u="none" strike="noStrike" kern="1200" baseline="0" dirty="0" err="1">
                          <a:solidFill>
                            <a:schemeClr val="accent6">
                              <a:lumMod val="50000"/>
                            </a:schemeClr>
                          </a:solidFill>
                          <a:latin typeface="배달의민족 도현" panose="020B0600000101010101" pitchFamily="50" charset="-127"/>
                          <a:ea typeface="배달의민족 도현" panose="020B0600000101010101" pitchFamily="50" charset="-127"/>
                        </a:rPr>
                        <a:t>어울리고생육</a:t>
                      </a: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 여건이 양호한 </a:t>
                      </a:r>
                      <a:endParaRPr lang="en-US" altLang="ko-KR"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100" b="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장소에 제한적 적용</a:t>
                      </a:r>
                      <a:endParaRPr lang="ko-KR" altLang="en-US"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extLst>
                  <a:ext uri="{0D108BD9-81ED-4DB2-BD59-A6C34878D82A}">
                    <a16:rowId xmlns:a16="http://schemas.microsoft.com/office/drawing/2014/main" val="3784839732"/>
                  </a:ext>
                </a:extLst>
              </a:tr>
              <a:tr h="91103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200" u="none" strike="noStrike" kern="1200" baseline="0" dirty="0">
                          <a:solidFill>
                            <a:schemeClr val="accent6">
                              <a:lumMod val="50000"/>
                            </a:schemeClr>
                          </a:solidFill>
                          <a:latin typeface="배달의민족 도현" panose="020B0600000101010101" pitchFamily="50" charset="-127"/>
                          <a:ea typeface="배달의민족 도현" panose="020B0600000101010101" pitchFamily="50" charset="-127"/>
                        </a:rPr>
                        <a:t>수형</a:t>
                      </a:r>
                      <a:endParaRPr lang="ko-KR" altLang="en-US" sz="120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tc>
                  <a:txBody>
                    <a:bodyPr/>
                    <a:lstStyle/>
                    <a:p>
                      <a:pPr algn="ctr" latinLnBrk="1"/>
                      <a:endParaRPr lang="en-US" altLang="ko-KR"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p>
                      <a:pPr algn="ctr" latinLnBrk="1"/>
                      <a:endParaRPr lang="en-US" altLang="ko-KR"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p>
                      <a:pPr algn="ctr" latinLnBrk="1"/>
                      <a:endParaRPr lang="en-US" altLang="ko-KR"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p>
                      <a:pPr algn="ctr" latinLnBrk="1"/>
                      <a:endParaRPr lang="en-US" altLang="ko-KR"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p>
                      <a:pPr algn="ctr" latinLnBrk="1"/>
                      <a:endParaRPr lang="en-US" altLang="ko-KR"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p>
                      <a:pPr algn="ctr" latinLnBrk="1"/>
                      <a:endParaRPr lang="en-US" altLang="ko-KR"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p>
                      <a:pPr algn="ctr" latinLnBrk="1"/>
                      <a:endParaRPr lang="en-US" altLang="ko-KR"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p>
                      <a:pPr algn="ctr" latinLnBrk="1"/>
                      <a:endParaRPr lang="en-US" altLang="ko-KR"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p>
                      <a:pPr algn="ctr" latinLnBrk="1"/>
                      <a:endParaRPr lang="en-US" altLang="ko-KR"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p>
                      <a:pPr algn="ctr" latinLnBrk="1"/>
                      <a:endParaRPr lang="en-US" altLang="ko-KR"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p>
                      <a:pPr algn="ctr" latinLnBrk="1"/>
                      <a:endParaRPr lang="en-US" altLang="ko-KR"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p>
                      <a:pPr algn="ctr" latinLnBrk="1"/>
                      <a:endParaRPr lang="en-US" altLang="ko-KR"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p>
                      <a:pPr algn="ctr" latinLnBrk="1"/>
                      <a:endParaRPr lang="en-US" altLang="ko-KR"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tc>
                  <a:txBody>
                    <a:bodyPr/>
                    <a:lstStyle/>
                    <a:p>
                      <a:pPr algn="ctr" latinLnBrk="1"/>
                      <a:endParaRPr lang="ko-KR" altLang="en-US"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tc>
                  <a:txBody>
                    <a:bodyPr/>
                    <a:lstStyle/>
                    <a:p>
                      <a:pPr algn="ctr" latinLnBrk="1"/>
                      <a:endParaRPr lang="ko-KR" altLang="en-US"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tc>
                  <a:txBody>
                    <a:bodyPr/>
                    <a:lstStyle/>
                    <a:p>
                      <a:pPr algn="ctr" latinLnBrk="1"/>
                      <a:endParaRPr lang="ko-KR" altLang="en-US"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tc>
                  <a:txBody>
                    <a:bodyPr/>
                    <a:lstStyle/>
                    <a:p>
                      <a:pPr algn="ctr" latinLnBrk="1"/>
                      <a:endParaRPr lang="ko-KR" altLang="en-US" sz="1100" b="0" dirty="0">
                        <a:solidFill>
                          <a:schemeClr val="accent6">
                            <a:lumMod val="50000"/>
                          </a:schemeClr>
                        </a:solidFill>
                        <a:latin typeface="배달의민족 도현" panose="020B0600000101010101" pitchFamily="50" charset="-127"/>
                        <a:ea typeface="배달의민족 도현" panose="020B0600000101010101" pitchFamily="50" charset="-127"/>
                      </a:endParaRPr>
                    </a:p>
                  </a:txBody>
                  <a:tcPr anchor="ctr"/>
                </a:tc>
                <a:extLst>
                  <a:ext uri="{0D108BD9-81ED-4DB2-BD59-A6C34878D82A}">
                    <a16:rowId xmlns:a16="http://schemas.microsoft.com/office/drawing/2014/main" val="1494807877"/>
                  </a:ext>
                </a:extLst>
              </a:tr>
            </a:tbl>
          </a:graphicData>
        </a:graphic>
      </p:graphicFrame>
      <p:sp>
        <p:nvSpPr>
          <p:cNvPr id="3" name="직사각형 2">
            <a:extLst>
              <a:ext uri="{FF2B5EF4-FFF2-40B4-BE49-F238E27FC236}">
                <a16:creationId xmlns:a16="http://schemas.microsoft.com/office/drawing/2014/main" id="{5EB6BC63-3CFB-47B6-BAD4-062A34501BC2}"/>
              </a:ext>
            </a:extLst>
          </p:cNvPr>
          <p:cNvSpPr/>
          <p:nvPr/>
        </p:nvSpPr>
        <p:spPr>
          <a:xfrm>
            <a:off x="632460" y="362576"/>
            <a:ext cx="3227165" cy="400110"/>
          </a:xfrm>
          <a:prstGeom prst="rect">
            <a:avLst/>
          </a:prstGeom>
        </p:spPr>
        <p:txBody>
          <a:bodyPr wrap="none">
            <a:spAutoFit/>
          </a:bodyPr>
          <a:lstStyle/>
          <a:p>
            <a:r>
              <a:rPr lang="ko-KR" altLang="en-US" sz="2000" dirty="0">
                <a:solidFill>
                  <a:schemeClr val="accent6"/>
                </a:solidFill>
                <a:latin typeface="배달의민족 도현" panose="020B0600000101010101" pitchFamily="50" charset="-127"/>
                <a:ea typeface="배달의민족 도현" panose="020B0600000101010101" pitchFamily="50" charset="-127"/>
              </a:rPr>
              <a:t>분석대상 수종 특징 및 수형</a:t>
            </a:r>
          </a:p>
        </p:txBody>
      </p:sp>
      <p:pic>
        <p:nvPicPr>
          <p:cNvPr id="27" name="그림 26">
            <a:extLst>
              <a:ext uri="{FF2B5EF4-FFF2-40B4-BE49-F238E27FC236}">
                <a16:creationId xmlns:a16="http://schemas.microsoft.com/office/drawing/2014/main" id="{20E21786-BDDD-474E-9BBE-0DD242747069}"/>
              </a:ext>
            </a:extLst>
          </p:cNvPr>
          <p:cNvPicPr>
            <a:picLocks noChangeAspect="1"/>
          </p:cNvPicPr>
          <p:nvPr/>
        </p:nvPicPr>
        <p:blipFill>
          <a:blip r:embed="rId2"/>
          <a:stretch>
            <a:fillRect/>
          </a:stretch>
        </p:blipFill>
        <p:spPr>
          <a:xfrm>
            <a:off x="1512361" y="4572000"/>
            <a:ext cx="1532489" cy="1132646"/>
          </a:xfrm>
          <a:prstGeom prst="rect">
            <a:avLst/>
          </a:prstGeom>
        </p:spPr>
      </p:pic>
      <p:pic>
        <p:nvPicPr>
          <p:cNvPr id="28" name="그림 27">
            <a:extLst>
              <a:ext uri="{FF2B5EF4-FFF2-40B4-BE49-F238E27FC236}">
                <a16:creationId xmlns:a16="http://schemas.microsoft.com/office/drawing/2014/main" id="{BA2196DF-6FCE-4057-B449-374690AEC002}"/>
              </a:ext>
            </a:extLst>
          </p:cNvPr>
          <p:cNvPicPr>
            <a:picLocks noChangeAspect="1"/>
          </p:cNvPicPr>
          <p:nvPr/>
        </p:nvPicPr>
        <p:blipFill>
          <a:blip r:embed="rId3"/>
          <a:stretch>
            <a:fillRect/>
          </a:stretch>
        </p:blipFill>
        <p:spPr>
          <a:xfrm>
            <a:off x="3263922" y="4523706"/>
            <a:ext cx="1245457" cy="1457994"/>
          </a:xfrm>
          <a:prstGeom prst="rect">
            <a:avLst/>
          </a:prstGeom>
        </p:spPr>
      </p:pic>
      <p:pic>
        <p:nvPicPr>
          <p:cNvPr id="29" name="그림 28">
            <a:extLst>
              <a:ext uri="{FF2B5EF4-FFF2-40B4-BE49-F238E27FC236}">
                <a16:creationId xmlns:a16="http://schemas.microsoft.com/office/drawing/2014/main" id="{D5E3D780-0097-48DD-AB87-7A0F6F9AD94E}"/>
              </a:ext>
            </a:extLst>
          </p:cNvPr>
          <p:cNvPicPr>
            <a:picLocks noChangeAspect="1"/>
          </p:cNvPicPr>
          <p:nvPr/>
        </p:nvPicPr>
        <p:blipFill>
          <a:blip r:embed="rId4"/>
          <a:stretch>
            <a:fillRect/>
          </a:stretch>
        </p:blipFill>
        <p:spPr>
          <a:xfrm>
            <a:off x="4851636" y="4572000"/>
            <a:ext cx="1250637" cy="1234440"/>
          </a:xfrm>
          <a:prstGeom prst="rect">
            <a:avLst/>
          </a:prstGeom>
        </p:spPr>
      </p:pic>
      <p:pic>
        <p:nvPicPr>
          <p:cNvPr id="30" name="그림 29">
            <a:extLst>
              <a:ext uri="{FF2B5EF4-FFF2-40B4-BE49-F238E27FC236}">
                <a16:creationId xmlns:a16="http://schemas.microsoft.com/office/drawing/2014/main" id="{7E427BF1-EFBB-48D5-B60F-3212A0E71B9A}"/>
              </a:ext>
            </a:extLst>
          </p:cNvPr>
          <p:cNvPicPr>
            <a:picLocks noChangeAspect="1"/>
          </p:cNvPicPr>
          <p:nvPr/>
        </p:nvPicPr>
        <p:blipFill>
          <a:blip r:embed="rId5"/>
          <a:stretch>
            <a:fillRect/>
          </a:stretch>
        </p:blipFill>
        <p:spPr>
          <a:xfrm>
            <a:off x="6467059" y="4523706"/>
            <a:ext cx="1176726" cy="1457994"/>
          </a:xfrm>
          <a:prstGeom prst="rect">
            <a:avLst/>
          </a:prstGeom>
        </p:spPr>
      </p:pic>
      <p:pic>
        <p:nvPicPr>
          <p:cNvPr id="31" name="그림 30">
            <a:extLst>
              <a:ext uri="{FF2B5EF4-FFF2-40B4-BE49-F238E27FC236}">
                <a16:creationId xmlns:a16="http://schemas.microsoft.com/office/drawing/2014/main" id="{F8D8D150-79B1-4CA7-B973-5FF3F8D13280}"/>
              </a:ext>
            </a:extLst>
          </p:cNvPr>
          <p:cNvPicPr>
            <a:picLocks noChangeAspect="1"/>
          </p:cNvPicPr>
          <p:nvPr/>
        </p:nvPicPr>
        <p:blipFill>
          <a:blip r:embed="rId6"/>
          <a:stretch>
            <a:fillRect/>
          </a:stretch>
        </p:blipFill>
        <p:spPr>
          <a:xfrm>
            <a:off x="8082691" y="4498272"/>
            <a:ext cx="1152749" cy="1600666"/>
          </a:xfrm>
          <a:prstGeom prst="rect">
            <a:avLst/>
          </a:prstGeom>
        </p:spPr>
      </p:pic>
    </p:spTree>
    <p:extLst>
      <p:ext uri="{BB962C8B-B14F-4D97-AF65-F5344CB8AC3E}">
        <p14:creationId xmlns:p14="http://schemas.microsoft.com/office/powerpoint/2010/main" val="32738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9D34711-2031-4918-A763-5CF1D8A564D7}"/>
              </a:ext>
            </a:extLst>
          </p:cNvPr>
          <p:cNvPicPr>
            <a:picLocks noChangeAspect="1"/>
          </p:cNvPicPr>
          <p:nvPr/>
        </p:nvPicPr>
        <p:blipFill>
          <a:blip r:embed="rId2"/>
          <a:stretch>
            <a:fillRect/>
          </a:stretch>
        </p:blipFill>
        <p:spPr>
          <a:xfrm>
            <a:off x="739140" y="998220"/>
            <a:ext cx="8925430" cy="5311140"/>
          </a:xfrm>
          <a:prstGeom prst="rect">
            <a:avLst/>
          </a:prstGeom>
        </p:spPr>
      </p:pic>
      <p:sp>
        <p:nvSpPr>
          <p:cNvPr id="5" name="직사각형 4">
            <a:extLst>
              <a:ext uri="{FF2B5EF4-FFF2-40B4-BE49-F238E27FC236}">
                <a16:creationId xmlns:a16="http://schemas.microsoft.com/office/drawing/2014/main" id="{1AE964D7-DB66-4413-AFB9-5EFABB9A52D8}"/>
              </a:ext>
            </a:extLst>
          </p:cNvPr>
          <p:cNvSpPr/>
          <p:nvPr/>
        </p:nvSpPr>
        <p:spPr>
          <a:xfrm>
            <a:off x="6202680" y="6093916"/>
            <a:ext cx="2964180" cy="353943"/>
          </a:xfrm>
          <a:prstGeom prst="rect">
            <a:avLst/>
          </a:prstGeom>
        </p:spPr>
        <p:txBody>
          <a:bodyPr wrap="square">
            <a:spAutoFit/>
          </a:bodyPr>
          <a:lstStyle/>
          <a:p>
            <a:endParaRPr lang="ko-KR" altLang="en-US" sz="800" dirty="0">
              <a:solidFill>
                <a:srgbClr val="000000"/>
              </a:solidFill>
              <a:latin typeface="NanumSquare"/>
            </a:endParaRPr>
          </a:p>
          <a:p>
            <a:r>
              <a:rPr lang="ko-KR" altLang="en-US" sz="900" dirty="0">
                <a:solidFill>
                  <a:srgbClr val="000000"/>
                </a:solidFill>
                <a:latin typeface="아리따-돋움(TTF)-Medium" panose="02020603020101020101" pitchFamily="18" charset="-127"/>
                <a:ea typeface="아리따-돋움(TTF)-Medium" panose="02020603020101020101" pitchFamily="18" charset="-127"/>
              </a:rPr>
              <a:t> 출처</a:t>
            </a:r>
            <a:r>
              <a:rPr lang="en-US" altLang="ko-KR" sz="900" dirty="0">
                <a:solidFill>
                  <a:srgbClr val="000000"/>
                </a:solidFill>
                <a:latin typeface="아리따-돋움(TTF)-Medium" panose="02020603020101020101" pitchFamily="18" charset="-127"/>
                <a:ea typeface="아리따-돋움(TTF)-Medium" panose="02020603020101020101" pitchFamily="18" charset="-127"/>
              </a:rPr>
              <a:t>: </a:t>
            </a:r>
            <a:r>
              <a:rPr lang="ko-KR" altLang="en-US" sz="900" dirty="0">
                <a:solidFill>
                  <a:srgbClr val="000000"/>
                </a:solidFill>
                <a:latin typeface="아리따-돋움(TTF)-Medium" panose="02020603020101020101" pitchFamily="18" charset="-127"/>
                <a:ea typeface="아리따-돋움(TTF)-Medium" panose="02020603020101020101" pitchFamily="18" charset="-127"/>
              </a:rPr>
              <a:t>서울시 </a:t>
            </a:r>
            <a:r>
              <a:rPr lang="ko-KR" altLang="en-US" sz="900" dirty="0" err="1">
                <a:solidFill>
                  <a:srgbClr val="000000"/>
                </a:solidFill>
                <a:latin typeface="아리따-돋움(TTF)-Medium" panose="02020603020101020101" pitchFamily="18" charset="-127"/>
                <a:ea typeface="아리따-돋움(TTF)-Medium" panose="02020603020101020101" pitchFamily="18" charset="-127"/>
              </a:rPr>
              <a:t>그린인프라의</a:t>
            </a:r>
            <a:r>
              <a:rPr lang="ko-KR" altLang="en-US" sz="900" dirty="0">
                <a:solidFill>
                  <a:srgbClr val="000000"/>
                </a:solidFill>
                <a:latin typeface="아리따-돋움(TTF)-Medium" panose="02020603020101020101" pitchFamily="18" charset="-127"/>
                <a:ea typeface="아리따-돋움(TTF)-Medium" panose="02020603020101020101" pitchFamily="18" charset="-127"/>
              </a:rPr>
              <a:t> 미세먼지 저감 효과 평가</a:t>
            </a:r>
            <a:r>
              <a:rPr lang="en-US" altLang="ko-KR" sz="900" dirty="0">
                <a:solidFill>
                  <a:srgbClr val="000000"/>
                </a:solidFill>
                <a:latin typeface="아리따-돋움(TTF)-Medium" panose="02020603020101020101" pitchFamily="18" charset="-127"/>
                <a:ea typeface="아리따-돋움(TTF)-Medium" panose="02020603020101020101" pitchFamily="18" charset="-127"/>
              </a:rPr>
              <a:t>, 2018</a:t>
            </a:r>
            <a:endParaRPr lang="ko-KR" altLang="en-US" sz="900" dirty="0">
              <a:latin typeface="아리따-돋움(TTF)-Medium" panose="02020603020101020101" pitchFamily="18" charset="-127"/>
              <a:ea typeface="아리따-돋움(TTF)-Medium" panose="02020603020101020101" pitchFamily="18" charset="-127"/>
            </a:endParaRPr>
          </a:p>
        </p:txBody>
      </p:sp>
      <p:sp>
        <p:nvSpPr>
          <p:cNvPr id="7" name="TextBox 6">
            <a:extLst>
              <a:ext uri="{FF2B5EF4-FFF2-40B4-BE49-F238E27FC236}">
                <a16:creationId xmlns:a16="http://schemas.microsoft.com/office/drawing/2014/main" id="{073310AA-3462-4695-B8B1-443A4AEBB767}"/>
              </a:ext>
            </a:extLst>
          </p:cNvPr>
          <p:cNvSpPr txBox="1"/>
          <p:nvPr/>
        </p:nvSpPr>
        <p:spPr>
          <a:xfrm>
            <a:off x="6359895" y="1341120"/>
            <a:ext cx="2814585" cy="646331"/>
          </a:xfrm>
          <a:prstGeom prst="rect">
            <a:avLst/>
          </a:prstGeom>
          <a:noFill/>
        </p:spPr>
        <p:txBody>
          <a:bodyPr wrap="square" rtlCol="0">
            <a:spAutoFit/>
          </a:bodyPr>
          <a:lstStyle/>
          <a:p>
            <a:pPr algn="r"/>
            <a:r>
              <a:rPr lang="ko-KR" altLang="en-US" dirty="0">
                <a:solidFill>
                  <a:schemeClr val="accent6">
                    <a:lumMod val="75000"/>
                  </a:schemeClr>
                </a:solidFill>
                <a:latin typeface="아리따-돋움4.0(TTF)-Bold" panose="02020603020101020101" pitchFamily="18" charset="-127"/>
                <a:ea typeface="아리따-돋움4.0(TTF)-Bold" panose="02020603020101020101" pitchFamily="18" charset="-127"/>
              </a:rPr>
              <a:t>주거지로부터 </a:t>
            </a:r>
            <a:endParaRPr lang="en-US" altLang="ko-KR" dirty="0">
              <a:solidFill>
                <a:schemeClr val="accent6">
                  <a:lumMod val="75000"/>
                </a:schemeClr>
              </a:solidFill>
              <a:latin typeface="아리따-돋움4.0(TTF)-Bold" panose="02020603020101020101" pitchFamily="18" charset="-127"/>
              <a:ea typeface="아리따-돋움4.0(TTF)-Bold" panose="02020603020101020101" pitchFamily="18" charset="-127"/>
            </a:endParaRPr>
          </a:p>
          <a:p>
            <a:pPr algn="r"/>
            <a:r>
              <a:rPr lang="ko-KR" altLang="en-US" dirty="0">
                <a:solidFill>
                  <a:schemeClr val="accent6">
                    <a:lumMod val="75000"/>
                  </a:schemeClr>
                </a:solidFill>
                <a:latin typeface="아리따-돋움4.0(TTF)-Bold" panose="02020603020101020101" pitchFamily="18" charset="-127"/>
                <a:ea typeface="아리따-돋움4.0(TTF)-Bold" panose="02020603020101020101" pitchFamily="18" charset="-127"/>
              </a:rPr>
              <a:t>계단식 다층 밀식 배치</a:t>
            </a:r>
            <a:endParaRPr lang="ko-KR" altLang="en-US" sz="1200" dirty="0">
              <a:solidFill>
                <a:schemeClr val="accent6">
                  <a:lumMod val="75000"/>
                </a:schemeClr>
              </a:solidFill>
              <a:latin typeface="아리따-돋움4.0(TTF)-Bold" panose="02020603020101020101" pitchFamily="18" charset="-127"/>
              <a:ea typeface="아리따-돋움4.0(TTF)-Bold" panose="02020603020101020101" pitchFamily="18" charset="-127"/>
            </a:endParaRPr>
          </a:p>
        </p:txBody>
      </p:sp>
      <p:sp>
        <p:nvSpPr>
          <p:cNvPr id="8" name="TextBox 7">
            <a:extLst>
              <a:ext uri="{FF2B5EF4-FFF2-40B4-BE49-F238E27FC236}">
                <a16:creationId xmlns:a16="http://schemas.microsoft.com/office/drawing/2014/main" id="{B57DFAE0-92B6-4925-B6AE-4B8F1FF36AEA}"/>
              </a:ext>
            </a:extLst>
          </p:cNvPr>
          <p:cNvSpPr txBox="1"/>
          <p:nvPr/>
        </p:nvSpPr>
        <p:spPr>
          <a:xfrm>
            <a:off x="350520" y="3204210"/>
            <a:ext cx="2648482" cy="584775"/>
          </a:xfrm>
          <a:prstGeom prst="rect">
            <a:avLst/>
          </a:prstGeom>
          <a:noFill/>
        </p:spPr>
        <p:txBody>
          <a:bodyPr wrap="none" rtlCol="0">
            <a:spAutoFit/>
          </a:bodyPr>
          <a:lstStyle/>
          <a:p>
            <a:r>
              <a:rPr lang="ko-KR" altLang="en-US" sz="1600" dirty="0">
                <a:solidFill>
                  <a:schemeClr val="accent6">
                    <a:lumMod val="75000"/>
                  </a:schemeClr>
                </a:solidFill>
                <a:latin typeface="아리따-돋움(TTF)-SemiBold" panose="02020603020101020101" pitchFamily="18" charset="-127"/>
                <a:ea typeface="아리따-돋움(TTF)-SemiBold" panose="02020603020101020101" pitchFamily="18" charset="-127"/>
              </a:rPr>
              <a:t>수형이 큰 느티나무 열식으로 </a:t>
            </a:r>
            <a:endParaRPr lang="en-US" altLang="ko-KR" sz="1600" dirty="0">
              <a:solidFill>
                <a:schemeClr val="accent6">
                  <a:lumMod val="75000"/>
                </a:schemeClr>
              </a:solidFill>
              <a:latin typeface="아리따-돋움(TTF)-SemiBold" panose="02020603020101020101" pitchFamily="18" charset="-127"/>
              <a:ea typeface="아리따-돋움(TTF)-SemiBold" panose="02020603020101020101" pitchFamily="18" charset="-127"/>
            </a:endParaRPr>
          </a:p>
          <a:p>
            <a:r>
              <a:rPr lang="ko-KR" altLang="en-US" sz="1600" dirty="0">
                <a:solidFill>
                  <a:schemeClr val="accent6">
                    <a:lumMod val="75000"/>
                  </a:schemeClr>
                </a:solidFill>
                <a:latin typeface="아리따-돋움(TTF)-SemiBold" panose="02020603020101020101" pitchFamily="18" charset="-127"/>
                <a:ea typeface="아리따-돋움(TTF)-SemiBold" panose="02020603020101020101" pitchFamily="18" charset="-127"/>
              </a:rPr>
              <a:t>미세먼지 및 소음 차단</a:t>
            </a:r>
          </a:p>
        </p:txBody>
      </p:sp>
      <p:sp>
        <p:nvSpPr>
          <p:cNvPr id="9" name="TextBox 8">
            <a:extLst>
              <a:ext uri="{FF2B5EF4-FFF2-40B4-BE49-F238E27FC236}">
                <a16:creationId xmlns:a16="http://schemas.microsoft.com/office/drawing/2014/main" id="{B4A1C99C-317E-427E-9F0C-D60503513E73}"/>
              </a:ext>
            </a:extLst>
          </p:cNvPr>
          <p:cNvSpPr txBox="1"/>
          <p:nvPr/>
        </p:nvSpPr>
        <p:spPr>
          <a:xfrm>
            <a:off x="492022" y="4861560"/>
            <a:ext cx="2506980" cy="615553"/>
          </a:xfrm>
          <a:prstGeom prst="rect">
            <a:avLst/>
          </a:prstGeom>
          <a:noFill/>
        </p:spPr>
        <p:txBody>
          <a:bodyPr wrap="square" rtlCol="0">
            <a:spAutoFit/>
          </a:bodyPr>
          <a:lstStyle/>
          <a:p>
            <a:r>
              <a:rPr lang="ko-KR" altLang="en-US" sz="1600" dirty="0">
                <a:solidFill>
                  <a:schemeClr val="accent6">
                    <a:lumMod val="75000"/>
                  </a:schemeClr>
                </a:solidFill>
                <a:latin typeface="아리따-돋움(TTF)-SemiBold" panose="02020603020101020101" pitchFamily="18" charset="-127"/>
                <a:ea typeface="아리따-돋움(TTF)-SemiBold" panose="02020603020101020101" pitchFamily="18" charset="-127"/>
              </a:rPr>
              <a:t>초본</a:t>
            </a:r>
            <a:r>
              <a:rPr lang="en-US" altLang="ko-KR" sz="1600" dirty="0">
                <a:solidFill>
                  <a:schemeClr val="accent6">
                    <a:lumMod val="75000"/>
                  </a:schemeClr>
                </a:solidFill>
                <a:latin typeface="아리따-돋움(TTF)-SemiBold" panose="02020603020101020101" pitchFamily="18" charset="-127"/>
                <a:ea typeface="아리따-돋움(TTF)-SemiBold" panose="02020603020101020101" pitchFamily="18" charset="-127"/>
              </a:rPr>
              <a:t>+</a:t>
            </a:r>
            <a:r>
              <a:rPr lang="ko-KR" altLang="en-US" sz="1600" dirty="0">
                <a:solidFill>
                  <a:schemeClr val="accent6">
                    <a:lumMod val="75000"/>
                  </a:schemeClr>
                </a:solidFill>
                <a:latin typeface="아리따-돋움(TTF)-SemiBold" panose="02020603020101020101" pitchFamily="18" charset="-127"/>
                <a:ea typeface="아리따-돋움(TTF)-SemiBold" panose="02020603020101020101" pitchFamily="18" charset="-127"/>
              </a:rPr>
              <a:t>관목 중앙분리대 설치</a:t>
            </a:r>
            <a:endParaRPr lang="en-US" altLang="ko-KR" sz="1600" dirty="0">
              <a:solidFill>
                <a:schemeClr val="accent6">
                  <a:lumMod val="75000"/>
                </a:schemeClr>
              </a:solidFill>
              <a:latin typeface="아리따-돋움(TTF)-SemiBold" panose="02020603020101020101" pitchFamily="18" charset="-127"/>
              <a:ea typeface="아리따-돋움(TTF)-SemiBold" panose="02020603020101020101" pitchFamily="18" charset="-127"/>
            </a:endParaRPr>
          </a:p>
          <a:p>
            <a:r>
              <a:rPr lang="ko-KR" altLang="en-US" b="1" dirty="0">
                <a:solidFill>
                  <a:schemeClr val="accent6">
                    <a:lumMod val="75000"/>
                  </a:schemeClr>
                </a:solidFill>
                <a:latin typeface="아리따-돋움(TTF)-SemiBold" panose="02020603020101020101" pitchFamily="18" charset="-127"/>
                <a:ea typeface="아리따-돋움(TTF)-SemiBold" panose="02020603020101020101" pitchFamily="18" charset="-127"/>
              </a:rPr>
              <a:t>도로변 미세먼지 흡착</a:t>
            </a:r>
          </a:p>
        </p:txBody>
      </p:sp>
      <p:sp>
        <p:nvSpPr>
          <p:cNvPr id="10" name="직사각형 9">
            <a:extLst>
              <a:ext uri="{FF2B5EF4-FFF2-40B4-BE49-F238E27FC236}">
                <a16:creationId xmlns:a16="http://schemas.microsoft.com/office/drawing/2014/main" id="{CA74D681-7BFF-43D3-B468-B1A5767468F1}"/>
              </a:ext>
            </a:extLst>
          </p:cNvPr>
          <p:cNvSpPr/>
          <p:nvPr/>
        </p:nvSpPr>
        <p:spPr>
          <a:xfrm>
            <a:off x="5838310" y="1987451"/>
            <a:ext cx="3336170" cy="276999"/>
          </a:xfrm>
          <a:prstGeom prst="rect">
            <a:avLst/>
          </a:prstGeom>
        </p:spPr>
        <p:txBody>
          <a:bodyPr wrap="none">
            <a:spAutoFit/>
          </a:bodyPr>
          <a:lstStyle/>
          <a:p>
            <a:r>
              <a:rPr lang="ko-KR" altLang="en-US" sz="1200" dirty="0">
                <a:solidFill>
                  <a:schemeClr val="bg2">
                    <a:lumMod val="50000"/>
                  </a:schemeClr>
                </a:solidFill>
                <a:latin typeface="아리따-돋움(TTF)-SemiBold" panose="02020603020101020101" pitchFamily="18" charset="-127"/>
                <a:ea typeface="아리따-돋움(TTF)-SemiBold" panose="02020603020101020101" pitchFamily="18" charset="-127"/>
              </a:rPr>
              <a:t>초본 </a:t>
            </a:r>
            <a:r>
              <a:rPr lang="en-US" altLang="ko-KR" sz="1200" dirty="0">
                <a:solidFill>
                  <a:schemeClr val="bg2">
                    <a:lumMod val="50000"/>
                  </a:schemeClr>
                </a:solidFill>
                <a:latin typeface="아리따-돋움(TTF)-SemiBold" panose="02020603020101020101" pitchFamily="18" charset="-127"/>
                <a:ea typeface="아리따-돋움(TTF)-SemiBold" panose="02020603020101020101" pitchFamily="18" charset="-127"/>
              </a:rPr>
              <a:t>–&gt; </a:t>
            </a:r>
            <a:r>
              <a:rPr lang="ko-KR" altLang="en-US" sz="1200" dirty="0">
                <a:solidFill>
                  <a:schemeClr val="bg2">
                    <a:lumMod val="50000"/>
                  </a:schemeClr>
                </a:solidFill>
                <a:latin typeface="아리따-돋움(TTF)-SemiBold" panose="02020603020101020101" pitchFamily="18" charset="-127"/>
                <a:ea typeface="아리따-돋움(TTF)-SemiBold" panose="02020603020101020101" pitchFamily="18" charset="-127"/>
              </a:rPr>
              <a:t>관목 </a:t>
            </a:r>
            <a:r>
              <a:rPr lang="en-US" altLang="ko-KR" sz="1200" dirty="0">
                <a:solidFill>
                  <a:schemeClr val="bg2">
                    <a:lumMod val="50000"/>
                  </a:schemeClr>
                </a:solidFill>
                <a:latin typeface="아리따-돋움(TTF)-SemiBold" panose="02020603020101020101" pitchFamily="18" charset="-127"/>
                <a:ea typeface="아리따-돋움(TTF)-SemiBold" panose="02020603020101020101" pitchFamily="18" charset="-127"/>
              </a:rPr>
              <a:t>-&gt; </a:t>
            </a:r>
            <a:r>
              <a:rPr lang="ko-KR" altLang="en-US" sz="1200" dirty="0">
                <a:solidFill>
                  <a:schemeClr val="bg2">
                    <a:lumMod val="50000"/>
                  </a:schemeClr>
                </a:solidFill>
                <a:latin typeface="아리따-돋움(TTF)-SemiBold" panose="02020603020101020101" pitchFamily="18" charset="-127"/>
                <a:ea typeface="아리따-돋움(TTF)-SemiBold" panose="02020603020101020101" pitchFamily="18" charset="-127"/>
              </a:rPr>
              <a:t>키 작은 소나무 </a:t>
            </a:r>
            <a:r>
              <a:rPr lang="en-US" altLang="ko-KR" sz="1200" dirty="0">
                <a:solidFill>
                  <a:schemeClr val="bg2">
                    <a:lumMod val="50000"/>
                  </a:schemeClr>
                </a:solidFill>
                <a:latin typeface="아리따-돋움(TTF)-SemiBold" panose="02020603020101020101" pitchFamily="18" charset="-127"/>
                <a:ea typeface="아리따-돋움(TTF)-SemiBold" panose="02020603020101020101" pitchFamily="18" charset="-127"/>
              </a:rPr>
              <a:t>-&gt; </a:t>
            </a:r>
            <a:r>
              <a:rPr lang="ko-KR" altLang="en-US" sz="1200" dirty="0">
                <a:solidFill>
                  <a:schemeClr val="bg2">
                    <a:lumMod val="50000"/>
                  </a:schemeClr>
                </a:solidFill>
                <a:latin typeface="아리따-돋움(TTF)-SemiBold" panose="02020603020101020101" pitchFamily="18" charset="-127"/>
                <a:ea typeface="아리따-돋움(TTF)-SemiBold" panose="02020603020101020101" pitchFamily="18" charset="-127"/>
              </a:rPr>
              <a:t>키 큰 느티나무</a:t>
            </a:r>
            <a:endParaRPr lang="en-US" altLang="ko-KR" sz="1200" dirty="0">
              <a:solidFill>
                <a:schemeClr val="bg2">
                  <a:lumMod val="50000"/>
                </a:schemeClr>
              </a:solidFill>
              <a:latin typeface="아리따-돋움(TTF)-SemiBold" panose="02020603020101020101" pitchFamily="18" charset="-127"/>
              <a:ea typeface="아리따-돋움(TTF)-SemiBold" panose="02020603020101020101" pitchFamily="18" charset="-127"/>
            </a:endParaRPr>
          </a:p>
        </p:txBody>
      </p:sp>
    </p:spTree>
    <p:extLst>
      <p:ext uri="{BB962C8B-B14F-4D97-AF65-F5344CB8AC3E}">
        <p14:creationId xmlns:p14="http://schemas.microsoft.com/office/powerpoint/2010/main" val="3903013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3084398" y="2246632"/>
            <a:ext cx="1535502" cy="497508"/>
          </a:xfrm>
          <a:prstGeom prst="rect">
            <a:avLst/>
          </a:prstGeom>
          <a:noFill/>
        </p:spPr>
        <p:txBody>
          <a:bodyPr wrap="square">
            <a:spAutoFit/>
          </a:bodyPr>
          <a:lstStyle/>
          <a:p>
            <a:pPr>
              <a:lnSpc>
                <a:spcPct val="150000"/>
              </a:lnSpc>
            </a:pPr>
            <a:r>
              <a:rPr lang="en-US" altLang="ko-KR" sz="2000" spc="-150" dirty="0">
                <a:solidFill>
                  <a:schemeClr val="bg2">
                    <a:lumMod val="75000"/>
                  </a:schemeClr>
                </a:solidFill>
                <a:latin typeface="아리따-돋움(TTF)-Medium" panose="02020603020101020101" pitchFamily="18" charset="-127"/>
                <a:ea typeface="아리따-돋움(TTF)-Medium" panose="02020603020101020101" pitchFamily="18" charset="-127"/>
              </a:rPr>
              <a:t>0 1</a:t>
            </a:r>
          </a:p>
        </p:txBody>
      </p:sp>
      <p:sp>
        <p:nvSpPr>
          <p:cNvPr id="13" name="직사각형 12"/>
          <p:cNvSpPr/>
          <p:nvPr/>
        </p:nvSpPr>
        <p:spPr>
          <a:xfrm>
            <a:off x="3629048" y="2367645"/>
            <a:ext cx="5609005" cy="369332"/>
          </a:xfrm>
          <a:prstGeom prst="rect">
            <a:avLst/>
          </a:prstGeom>
          <a:noFill/>
        </p:spPr>
        <p:txBody>
          <a:bodyPr wrap="square">
            <a:spAutoFit/>
          </a:bodyPr>
          <a:lstStyle/>
          <a:p>
            <a:r>
              <a:rPr lang="ko-KR" altLang="en-US" dirty="0">
                <a:latin typeface="아리따-돋움(TTF)-Medium" panose="02020603020101020101" pitchFamily="18" charset="-127"/>
                <a:ea typeface="아리따-돋움(TTF)-Medium" panose="02020603020101020101" pitchFamily="18" charset="-127"/>
              </a:rPr>
              <a:t>나무 품종에 따른 기대효과 분석</a:t>
            </a:r>
            <a:endParaRPr lang="en-US" altLang="ko-KR" dirty="0">
              <a:latin typeface="아리따-돋움(TTF)-Medium" panose="02020603020101020101" pitchFamily="18" charset="-127"/>
              <a:ea typeface="아리따-돋움(TTF)-Medium" panose="02020603020101020101" pitchFamily="18" charset="-127"/>
            </a:endParaRPr>
          </a:p>
        </p:txBody>
      </p:sp>
      <p:sp>
        <p:nvSpPr>
          <p:cNvPr id="14" name="직사각형 13"/>
          <p:cNvSpPr/>
          <p:nvPr/>
        </p:nvSpPr>
        <p:spPr>
          <a:xfrm>
            <a:off x="3084398" y="3055376"/>
            <a:ext cx="1535502" cy="553998"/>
          </a:xfrm>
          <a:prstGeom prst="rect">
            <a:avLst/>
          </a:prstGeom>
          <a:noFill/>
        </p:spPr>
        <p:txBody>
          <a:bodyPr wrap="square">
            <a:spAutoFit/>
          </a:bodyPr>
          <a:lstStyle/>
          <a:p>
            <a:pPr>
              <a:lnSpc>
                <a:spcPct val="150000"/>
              </a:lnSpc>
            </a:pPr>
            <a:r>
              <a:rPr lang="en-US" altLang="ko-KR" sz="2000" spc="-150" dirty="0">
                <a:solidFill>
                  <a:schemeClr val="bg1">
                    <a:lumMod val="65000"/>
                  </a:schemeClr>
                </a:solidFill>
                <a:latin typeface="아리따-돋움(TTF)-Medium" panose="02020603020101020101" pitchFamily="18" charset="-127"/>
                <a:ea typeface="아리따-돋움(TTF)-Medium" panose="02020603020101020101" pitchFamily="18" charset="-127"/>
              </a:rPr>
              <a:t>0 2</a:t>
            </a:r>
          </a:p>
        </p:txBody>
      </p:sp>
      <p:sp>
        <p:nvSpPr>
          <p:cNvPr id="15" name="직사각형 14"/>
          <p:cNvSpPr/>
          <p:nvPr/>
        </p:nvSpPr>
        <p:spPr>
          <a:xfrm>
            <a:off x="3687771" y="3201544"/>
            <a:ext cx="5609005" cy="369332"/>
          </a:xfrm>
          <a:prstGeom prst="rect">
            <a:avLst/>
          </a:prstGeom>
          <a:noFill/>
        </p:spPr>
        <p:txBody>
          <a:bodyPr wrap="square">
            <a:spAutoFit/>
          </a:bodyPr>
          <a:lstStyle/>
          <a:p>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위치와 목적에 따른 적합한 수목 추천 </a:t>
            </a:r>
            <a:endPar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endParaRPr>
          </a:p>
        </p:txBody>
      </p:sp>
      <p:sp>
        <p:nvSpPr>
          <p:cNvPr id="16" name="직사각형 15"/>
          <p:cNvSpPr/>
          <p:nvPr/>
        </p:nvSpPr>
        <p:spPr>
          <a:xfrm>
            <a:off x="3084398" y="3846309"/>
            <a:ext cx="1535502" cy="497508"/>
          </a:xfrm>
          <a:prstGeom prst="rect">
            <a:avLst/>
          </a:prstGeom>
          <a:noFill/>
        </p:spPr>
        <p:txBody>
          <a:bodyPr wrap="square">
            <a:spAutoFit/>
          </a:bodyPr>
          <a:lstStyle/>
          <a:p>
            <a:pPr>
              <a:lnSpc>
                <a:spcPct val="150000"/>
              </a:lnSpc>
            </a:pPr>
            <a:r>
              <a:rPr lang="en-US" altLang="ko-KR" sz="2000" spc="-150" dirty="0">
                <a:solidFill>
                  <a:schemeClr val="accent6"/>
                </a:solidFill>
                <a:latin typeface="아리따-돋움(TTF)-Medium" panose="02020603020101020101" pitchFamily="18" charset="-127"/>
                <a:ea typeface="아리따-돋움(TTF)-Medium" panose="02020603020101020101" pitchFamily="18" charset="-127"/>
              </a:rPr>
              <a:t>0 3</a:t>
            </a:r>
          </a:p>
        </p:txBody>
      </p:sp>
      <p:sp>
        <p:nvSpPr>
          <p:cNvPr id="17" name="직사각형 16"/>
          <p:cNvSpPr/>
          <p:nvPr/>
        </p:nvSpPr>
        <p:spPr>
          <a:xfrm>
            <a:off x="3662604" y="3955146"/>
            <a:ext cx="5609005" cy="369332"/>
          </a:xfrm>
          <a:prstGeom prst="rect">
            <a:avLst/>
          </a:prstGeom>
          <a:noFill/>
        </p:spPr>
        <p:txBody>
          <a:bodyPr wrap="square">
            <a:spAutoFit/>
          </a:bodyPr>
          <a:lstStyle/>
          <a:p>
            <a:r>
              <a:rPr lang="ko-KR" altLang="en-US" dirty="0">
                <a:solidFill>
                  <a:schemeClr val="accent6">
                    <a:lumMod val="50000"/>
                  </a:schemeClr>
                </a:solidFill>
                <a:latin typeface="아리따-돋움(TTF)-Medium" panose="02020603020101020101" pitchFamily="18" charset="-127"/>
                <a:ea typeface="아리따-돋움(TTF)-Medium" panose="02020603020101020101" pitchFamily="18" charset="-127"/>
              </a:rPr>
              <a:t>수목효과 수치화를 통한 가치 산출   </a:t>
            </a:r>
            <a:endParaRPr lang="en-US" altLang="ko-KR" dirty="0">
              <a:solidFill>
                <a:schemeClr val="accent6">
                  <a:lumMod val="50000"/>
                </a:schemeClr>
              </a:solidFill>
              <a:latin typeface="아리따-돋움(TTF)-Medium" panose="02020603020101020101" pitchFamily="18" charset="-127"/>
              <a:ea typeface="아리따-돋움(TTF)-Medium" panose="02020603020101020101" pitchFamily="18" charset="-127"/>
            </a:endParaRPr>
          </a:p>
        </p:txBody>
      </p:sp>
      <p:sp>
        <p:nvSpPr>
          <p:cNvPr id="2" name="직사각형 1">
            <a:extLst>
              <a:ext uri="{FF2B5EF4-FFF2-40B4-BE49-F238E27FC236}">
                <a16:creationId xmlns:a16="http://schemas.microsoft.com/office/drawing/2014/main" id="{55FDBAF5-B6AE-4E77-86DF-1F063AE21C68}"/>
              </a:ext>
            </a:extLst>
          </p:cNvPr>
          <p:cNvSpPr/>
          <p:nvPr/>
        </p:nvSpPr>
        <p:spPr>
          <a:xfrm>
            <a:off x="1317072" y="1166070"/>
            <a:ext cx="7382311" cy="488239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15349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1C399D-6C4C-4E19-8A0B-E596ED62CC64}"/>
              </a:ext>
            </a:extLst>
          </p:cNvPr>
          <p:cNvSpPr txBox="1"/>
          <p:nvPr/>
        </p:nvSpPr>
        <p:spPr>
          <a:xfrm>
            <a:off x="1318120" y="2452899"/>
            <a:ext cx="7269760" cy="1952201"/>
          </a:xfrm>
          <a:prstGeom prst="rect">
            <a:avLst/>
          </a:prstGeom>
          <a:noFill/>
        </p:spPr>
        <p:txBody>
          <a:bodyPr wrap="square" rtlCol="0">
            <a:spAutoFit/>
          </a:bodyPr>
          <a:lstStyle/>
          <a:p>
            <a:pPr algn="ctr">
              <a:lnSpc>
                <a:spcPct val="150000"/>
              </a:lnSpc>
              <a:tabLst>
                <a:tab pos="732631" algn="l"/>
              </a:tabLst>
            </a:pPr>
            <a:r>
              <a:rPr lang="en-US" altLang="ko-KR" sz="2800" b="1" dirty="0">
                <a:latin typeface="아리따-돋움(TTF)-Medium" panose="02020603020101020101" pitchFamily="18" charset="-127"/>
                <a:ea typeface="아리따-돋움(TTF)-Medium" panose="02020603020101020101" pitchFamily="18" charset="-127"/>
              </a:rPr>
              <a:t>" </a:t>
            </a:r>
            <a:r>
              <a:rPr lang="ko-KR" altLang="en-US" sz="2800" b="1" dirty="0">
                <a:latin typeface="아리따-돋움(TTF)-Medium" panose="02020603020101020101" pitchFamily="18" charset="-127"/>
                <a:ea typeface="아리따-돋움(TTF)-Medium" panose="02020603020101020101" pitchFamily="18" charset="-127"/>
              </a:rPr>
              <a:t>내일 지구의 종말이 온다 할지라도</a:t>
            </a:r>
            <a:r>
              <a:rPr lang="en-US" altLang="ko-KR" sz="2800" b="1" dirty="0">
                <a:latin typeface="아리따-돋움(TTF)-Medium" panose="02020603020101020101" pitchFamily="18" charset="-127"/>
                <a:ea typeface="아리따-돋움(TTF)-Medium" panose="02020603020101020101" pitchFamily="18" charset="-127"/>
              </a:rPr>
              <a:t>,</a:t>
            </a:r>
            <a:r>
              <a:rPr lang="ko-KR" altLang="en-US" sz="2800" b="1" dirty="0">
                <a:latin typeface="아리따-돋움(TTF)-Medium" panose="02020603020101020101" pitchFamily="18" charset="-127"/>
                <a:ea typeface="아리따-돋움(TTF)-Medium" panose="02020603020101020101" pitchFamily="18" charset="-127"/>
              </a:rPr>
              <a:t> </a:t>
            </a:r>
            <a:endParaRPr lang="en-US" altLang="ko-KR" sz="2800" b="1" dirty="0">
              <a:latin typeface="아리따-돋움(TTF)-Medium" panose="02020603020101020101" pitchFamily="18" charset="-127"/>
              <a:ea typeface="아리따-돋움(TTF)-Medium" panose="02020603020101020101" pitchFamily="18" charset="-127"/>
            </a:endParaRPr>
          </a:p>
          <a:p>
            <a:pPr algn="ctr">
              <a:lnSpc>
                <a:spcPct val="150000"/>
              </a:lnSpc>
              <a:tabLst>
                <a:tab pos="732631" algn="l"/>
              </a:tabLst>
            </a:pPr>
            <a:r>
              <a:rPr lang="ko-KR" altLang="en-US" sz="2800" b="1" dirty="0">
                <a:latin typeface="아리따-돋움(TTF)-Medium" panose="02020603020101020101" pitchFamily="18" charset="-127"/>
                <a:ea typeface="아리따-돋움(TTF)-Medium" panose="02020603020101020101" pitchFamily="18" charset="-127"/>
              </a:rPr>
              <a:t>나는 오늘 </a:t>
            </a:r>
            <a:endParaRPr lang="en-US" altLang="ko-KR" sz="2800" b="1" dirty="0">
              <a:latin typeface="아리따-돋움(TTF)-Medium" panose="02020603020101020101" pitchFamily="18" charset="-127"/>
              <a:ea typeface="아리따-돋움(TTF)-Medium" panose="02020603020101020101" pitchFamily="18" charset="-127"/>
            </a:endParaRPr>
          </a:p>
          <a:p>
            <a:pPr algn="ctr">
              <a:lnSpc>
                <a:spcPct val="150000"/>
              </a:lnSpc>
              <a:tabLst>
                <a:tab pos="732631" algn="l"/>
              </a:tabLst>
            </a:pPr>
            <a:r>
              <a:rPr lang="ko-KR" altLang="en-US" sz="2800" b="1" dirty="0">
                <a:solidFill>
                  <a:srgbClr val="FF0000"/>
                </a:solidFill>
                <a:latin typeface="아리따-돋움(TTF)-Medium" panose="02020603020101020101" pitchFamily="18" charset="-127"/>
                <a:ea typeface="아리따-돋움(TTF)-Medium" panose="02020603020101020101" pitchFamily="18" charset="-127"/>
              </a:rPr>
              <a:t>한 그루의 사과나무를 심겠다</a:t>
            </a:r>
            <a:r>
              <a:rPr lang="en-US" altLang="ko-KR" sz="2800" b="1" dirty="0">
                <a:latin typeface="아리따-돋움(TTF)-Medium" panose="02020603020101020101" pitchFamily="18" charset="-127"/>
                <a:ea typeface="아리따-돋움(TTF)-Medium" panose="02020603020101020101" pitchFamily="18" charset="-127"/>
              </a:rPr>
              <a:t>. "</a:t>
            </a:r>
          </a:p>
        </p:txBody>
      </p:sp>
      <p:sp>
        <p:nvSpPr>
          <p:cNvPr id="7" name="직사각형 6">
            <a:extLst>
              <a:ext uri="{FF2B5EF4-FFF2-40B4-BE49-F238E27FC236}">
                <a16:creationId xmlns:a16="http://schemas.microsoft.com/office/drawing/2014/main" id="{E89940CF-8113-48C6-AEBC-77CB1EEAB5FE}"/>
              </a:ext>
            </a:extLst>
          </p:cNvPr>
          <p:cNvSpPr/>
          <p:nvPr/>
        </p:nvSpPr>
        <p:spPr>
          <a:xfrm>
            <a:off x="5926123" y="5660736"/>
            <a:ext cx="3422707" cy="307777"/>
          </a:xfrm>
          <a:prstGeom prst="rect">
            <a:avLst/>
          </a:prstGeom>
          <a:noFill/>
          <a:ln>
            <a:noFill/>
          </a:ln>
        </p:spPr>
        <p:style>
          <a:lnRef idx="2">
            <a:schemeClr val="accent3"/>
          </a:lnRef>
          <a:fillRef idx="1">
            <a:schemeClr val="lt1"/>
          </a:fillRef>
          <a:effectRef idx="0">
            <a:schemeClr val="accent3"/>
          </a:effectRef>
          <a:fontRef idx="minor">
            <a:schemeClr val="dk1"/>
          </a:fontRef>
        </p:style>
        <p:txBody>
          <a:bodyPr vert="horz" wrap="square">
            <a:spAutoFit/>
          </a:bodyPr>
          <a:lstStyle/>
          <a:p>
            <a:pPr algn="r"/>
            <a:r>
              <a:rPr lang="en-US" altLang="ko-KR" sz="1400" b="1" dirty="0">
                <a:latin typeface="아리따-돋움(TTF)-Light" panose="02020603020101020101" pitchFamily="18" charset="-127"/>
                <a:ea typeface="아리따-돋움(TTF)-Light" panose="02020603020101020101" pitchFamily="18" charset="-127"/>
              </a:rPr>
              <a:t> </a:t>
            </a:r>
            <a:r>
              <a:rPr lang="ko-KR" altLang="en-US" sz="1400" b="1" dirty="0">
                <a:solidFill>
                  <a:schemeClr val="tx1">
                    <a:lumMod val="75000"/>
                    <a:lumOff val="25000"/>
                  </a:schemeClr>
                </a:solidFill>
                <a:latin typeface="아리따-돋움(TTF)-Light" panose="02020603020101020101" pitchFamily="18" charset="-127"/>
                <a:ea typeface="아리따-돋움(TTF)-Light" panose="02020603020101020101" pitchFamily="18" charset="-127"/>
              </a:rPr>
              <a:t>마르틴 루터 </a:t>
            </a:r>
            <a:r>
              <a:rPr lang="en-US" altLang="ko-KR" sz="1200" dirty="0">
                <a:solidFill>
                  <a:schemeClr val="tx1">
                    <a:lumMod val="75000"/>
                    <a:lumOff val="25000"/>
                  </a:schemeClr>
                </a:solidFill>
                <a:latin typeface="아리따-돋움(TTF)-Light" panose="02020603020101020101" pitchFamily="18" charset="-127"/>
                <a:ea typeface="아리따-돋움(TTF)-Light" panose="02020603020101020101" pitchFamily="18" charset="-127"/>
              </a:rPr>
              <a:t>(Martin Luther, 1483-1546</a:t>
            </a:r>
            <a:r>
              <a:rPr lang="en-US" altLang="ko-KR" sz="1200" dirty="0">
                <a:latin typeface="아리따-돋움(TTF)-Light" panose="02020603020101020101" pitchFamily="18" charset="-127"/>
                <a:ea typeface="아리따-돋움(TTF)-Light" panose="02020603020101020101" pitchFamily="18" charset="-127"/>
              </a:rPr>
              <a:t>)</a:t>
            </a:r>
            <a:endParaRPr lang="en-US" altLang="ko-KR" sz="1400" dirty="0">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2881789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62AD1ACB-4BCA-4AAB-B960-7CAD24D54406}"/>
              </a:ext>
            </a:extLst>
          </p:cNvPr>
          <p:cNvPicPr>
            <a:picLocks noChangeAspect="1"/>
          </p:cNvPicPr>
          <p:nvPr/>
        </p:nvPicPr>
        <p:blipFill>
          <a:blip r:embed="rId2"/>
          <a:stretch>
            <a:fillRect/>
          </a:stretch>
        </p:blipFill>
        <p:spPr>
          <a:xfrm>
            <a:off x="3402039" y="1312426"/>
            <a:ext cx="3265388" cy="4555807"/>
          </a:xfrm>
          <a:prstGeom prst="rect">
            <a:avLst/>
          </a:prstGeom>
        </p:spPr>
      </p:pic>
      <p:sp>
        <p:nvSpPr>
          <p:cNvPr id="8" name="직사각형 7">
            <a:extLst>
              <a:ext uri="{FF2B5EF4-FFF2-40B4-BE49-F238E27FC236}">
                <a16:creationId xmlns:a16="http://schemas.microsoft.com/office/drawing/2014/main" id="{1080A5B0-475A-4570-A8C5-0B2C3770D904}"/>
              </a:ext>
            </a:extLst>
          </p:cNvPr>
          <p:cNvSpPr/>
          <p:nvPr/>
        </p:nvSpPr>
        <p:spPr>
          <a:xfrm>
            <a:off x="523384" y="1112520"/>
            <a:ext cx="3554178" cy="369332"/>
          </a:xfrm>
          <a:prstGeom prst="rect">
            <a:avLst/>
          </a:prstGeom>
        </p:spPr>
        <p:txBody>
          <a:bodyPr wrap="none">
            <a:spAutoFit/>
          </a:bodyPr>
          <a:lstStyle/>
          <a:p>
            <a:r>
              <a:rPr lang="ko-KR" altLang="en-US" dirty="0">
                <a:solidFill>
                  <a:srgbClr val="000000"/>
                </a:solidFill>
                <a:latin typeface="아리따-돋움(TTF)-Medium" panose="02020603020101020101" pitchFamily="18" charset="-127"/>
                <a:ea typeface="아리따-돋움(TTF)-Medium" panose="02020603020101020101" pitchFamily="18" charset="-127"/>
              </a:rPr>
              <a:t>중국 수목의 미세먼지 저감효과 연구</a:t>
            </a:r>
            <a:endParaRPr lang="ko-KR" altLang="en-US" dirty="0">
              <a:latin typeface="아리따-돋움(TTF)-Medium" panose="02020603020101020101" pitchFamily="18" charset="-127"/>
              <a:ea typeface="아리따-돋움(TTF)-Medium" panose="02020603020101020101" pitchFamily="18" charset="-127"/>
            </a:endParaRPr>
          </a:p>
        </p:txBody>
      </p:sp>
      <p:sp>
        <p:nvSpPr>
          <p:cNvPr id="9" name="직사각형 8">
            <a:extLst>
              <a:ext uri="{FF2B5EF4-FFF2-40B4-BE49-F238E27FC236}">
                <a16:creationId xmlns:a16="http://schemas.microsoft.com/office/drawing/2014/main" id="{66D1DB77-D7A0-4B54-82DA-797E9716F2AD}"/>
              </a:ext>
            </a:extLst>
          </p:cNvPr>
          <p:cNvSpPr/>
          <p:nvPr/>
        </p:nvSpPr>
        <p:spPr>
          <a:xfrm>
            <a:off x="6202680" y="6093916"/>
            <a:ext cx="2964180" cy="353943"/>
          </a:xfrm>
          <a:prstGeom prst="rect">
            <a:avLst/>
          </a:prstGeom>
        </p:spPr>
        <p:txBody>
          <a:bodyPr wrap="square">
            <a:spAutoFit/>
          </a:bodyPr>
          <a:lstStyle/>
          <a:p>
            <a:endParaRPr lang="ko-KR" altLang="en-US" sz="800" dirty="0">
              <a:solidFill>
                <a:srgbClr val="000000"/>
              </a:solidFill>
              <a:latin typeface="NanumSquare"/>
            </a:endParaRPr>
          </a:p>
          <a:p>
            <a:r>
              <a:rPr lang="ko-KR" altLang="en-US" sz="900" dirty="0">
                <a:solidFill>
                  <a:srgbClr val="000000"/>
                </a:solidFill>
                <a:latin typeface="아리따-돋움(TTF)-Medium" panose="02020603020101020101" pitchFamily="18" charset="-127"/>
                <a:ea typeface="아리따-돋움(TTF)-Medium" panose="02020603020101020101" pitchFamily="18" charset="-127"/>
              </a:rPr>
              <a:t> 출처</a:t>
            </a:r>
            <a:r>
              <a:rPr lang="en-US" altLang="ko-KR" sz="900" dirty="0">
                <a:solidFill>
                  <a:srgbClr val="000000"/>
                </a:solidFill>
                <a:latin typeface="아리따-돋움(TTF)-Medium" panose="02020603020101020101" pitchFamily="18" charset="-127"/>
                <a:ea typeface="아리따-돋움(TTF)-Medium" panose="02020603020101020101" pitchFamily="18" charset="-127"/>
              </a:rPr>
              <a:t>: </a:t>
            </a:r>
            <a:r>
              <a:rPr lang="ko-KR" altLang="en-US" sz="900" dirty="0">
                <a:solidFill>
                  <a:srgbClr val="000000"/>
                </a:solidFill>
                <a:latin typeface="아리따-돋움(TTF)-Medium" panose="02020603020101020101" pitchFamily="18" charset="-127"/>
                <a:ea typeface="아리따-돋움(TTF)-Medium" panose="02020603020101020101" pitchFamily="18" charset="-127"/>
              </a:rPr>
              <a:t>서울시 </a:t>
            </a:r>
            <a:r>
              <a:rPr lang="ko-KR" altLang="en-US" sz="900" dirty="0" err="1">
                <a:solidFill>
                  <a:srgbClr val="000000"/>
                </a:solidFill>
                <a:latin typeface="아리따-돋움(TTF)-Medium" panose="02020603020101020101" pitchFamily="18" charset="-127"/>
                <a:ea typeface="아리따-돋움(TTF)-Medium" panose="02020603020101020101" pitchFamily="18" charset="-127"/>
              </a:rPr>
              <a:t>그린인프라의</a:t>
            </a:r>
            <a:r>
              <a:rPr lang="ko-KR" altLang="en-US" sz="900" dirty="0">
                <a:solidFill>
                  <a:srgbClr val="000000"/>
                </a:solidFill>
                <a:latin typeface="아리따-돋움(TTF)-Medium" panose="02020603020101020101" pitchFamily="18" charset="-127"/>
                <a:ea typeface="아리따-돋움(TTF)-Medium" panose="02020603020101020101" pitchFamily="18" charset="-127"/>
              </a:rPr>
              <a:t> 미세먼지 저감 효과 평가</a:t>
            </a:r>
            <a:r>
              <a:rPr lang="en-US" altLang="ko-KR" sz="900" dirty="0">
                <a:solidFill>
                  <a:srgbClr val="000000"/>
                </a:solidFill>
                <a:latin typeface="아리따-돋움(TTF)-Medium" panose="02020603020101020101" pitchFamily="18" charset="-127"/>
                <a:ea typeface="아리따-돋움(TTF)-Medium" panose="02020603020101020101" pitchFamily="18" charset="-127"/>
              </a:rPr>
              <a:t>, 2018</a:t>
            </a:r>
            <a:endParaRPr lang="ko-KR" altLang="en-US" sz="900" dirty="0">
              <a:latin typeface="아리따-돋움(TTF)-Medium" panose="02020603020101020101" pitchFamily="18" charset="-127"/>
              <a:ea typeface="아리따-돋움(TTF)-Medium" panose="02020603020101020101" pitchFamily="18" charset="-127"/>
            </a:endParaRPr>
          </a:p>
        </p:txBody>
      </p:sp>
    </p:spTree>
    <p:extLst>
      <p:ext uri="{BB962C8B-B14F-4D97-AF65-F5344CB8AC3E}">
        <p14:creationId xmlns:p14="http://schemas.microsoft.com/office/powerpoint/2010/main" val="1541316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657CBB66-A9D3-4C13-AD56-9492BD6FDF2F}"/>
              </a:ext>
            </a:extLst>
          </p:cNvPr>
          <p:cNvSpPr/>
          <p:nvPr/>
        </p:nvSpPr>
        <p:spPr>
          <a:xfrm>
            <a:off x="2476500" y="1905506"/>
            <a:ext cx="4953000" cy="3046988"/>
          </a:xfrm>
          <a:prstGeom prst="rect">
            <a:avLst/>
          </a:prstGeom>
        </p:spPr>
        <p:txBody>
          <a:bodyPr>
            <a:spAutoFit/>
          </a:bodyPr>
          <a:lstStyle/>
          <a:p>
            <a:r>
              <a:rPr lang="ko-KR" altLang="en-US" sz="2800" dirty="0">
                <a:solidFill>
                  <a:srgbClr val="000000"/>
                </a:solidFill>
                <a:latin typeface="KoPubDotum Bold"/>
              </a:rPr>
              <a:t>선행연구검토</a:t>
            </a:r>
            <a:r>
              <a:rPr lang="en-US" altLang="ko-KR" sz="2800" dirty="0">
                <a:solidFill>
                  <a:srgbClr val="000000"/>
                </a:solidFill>
                <a:latin typeface="KoPubDotum Bold"/>
              </a:rPr>
              <a:t>_</a:t>
            </a:r>
            <a:r>
              <a:rPr lang="ko-KR" altLang="en-US" sz="2000" dirty="0" err="1">
                <a:solidFill>
                  <a:srgbClr val="000000"/>
                </a:solidFill>
                <a:latin typeface="KoPubDotum Bold"/>
              </a:rPr>
              <a:t>미국도시수목에의한초미세먼지저감효과분석</a:t>
            </a:r>
            <a:endParaRPr lang="ko-KR" altLang="en-US" sz="2000" dirty="0">
              <a:solidFill>
                <a:srgbClr val="000000"/>
              </a:solidFill>
              <a:latin typeface="KoPubDotum Bold"/>
            </a:endParaRPr>
          </a:p>
          <a:p>
            <a:r>
              <a:rPr lang="ko-KR" altLang="en-US" dirty="0">
                <a:solidFill>
                  <a:srgbClr val="000000"/>
                </a:solidFill>
                <a:latin typeface="Wingdings" panose="05000000000000000000" pitchFamily="2" charset="2"/>
              </a:rPr>
              <a:t></a:t>
            </a:r>
            <a:r>
              <a:rPr lang="ko-KR" altLang="en-US" dirty="0">
                <a:solidFill>
                  <a:srgbClr val="000000"/>
                </a:solidFill>
                <a:latin typeface="NanumBarunGothic"/>
              </a:rPr>
              <a:t>미국</a:t>
            </a:r>
            <a:r>
              <a:rPr lang="en-US" altLang="ko-KR" dirty="0">
                <a:solidFill>
                  <a:srgbClr val="000000"/>
                </a:solidFill>
                <a:latin typeface="NanumBarunGothic"/>
              </a:rPr>
              <a:t>10</a:t>
            </a:r>
            <a:r>
              <a:rPr lang="ko-KR" altLang="en-US" dirty="0" err="1">
                <a:solidFill>
                  <a:srgbClr val="000000"/>
                </a:solidFill>
                <a:latin typeface="NanumBarunGothic"/>
              </a:rPr>
              <a:t>개도시수목의초미세먼지저감량분석을위해엽면적지수와</a:t>
            </a:r>
            <a:r>
              <a:rPr lang="en-US" altLang="ko-KR" dirty="0">
                <a:solidFill>
                  <a:srgbClr val="000000"/>
                </a:solidFill>
                <a:latin typeface="NanumBarunGothic"/>
              </a:rPr>
              <a:t>I-Tree</a:t>
            </a:r>
            <a:r>
              <a:rPr lang="ko-KR" altLang="en-US" dirty="0">
                <a:solidFill>
                  <a:srgbClr val="000000"/>
                </a:solidFill>
                <a:latin typeface="NanumBarunGothic"/>
              </a:rPr>
              <a:t>이용</a:t>
            </a:r>
          </a:p>
          <a:p>
            <a:r>
              <a:rPr lang="ko-KR" altLang="en-US" dirty="0">
                <a:solidFill>
                  <a:srgbClr val="000000"/>
                </a:solidFill>
                <a:latin typeface="Wingdings" panose="05000000000000000000" pitchFamily="2" charset="2"/>
              </a:rPr>
              <a:t></a:t>
            </a:r>
            <a:r>
              <a:rPr lang="ko-KR" altLang="en-US" dirty="0" err="1">
                <a:solidFill>
                  <a:srgbClr val="000000"/>
                </a:solidFill>
                <a:latin typeface="NanumBarunGothic"/>
              </a:rPr>
              <a:t>나무에의해매년제거되는초미세먼지총량은시러큐스의</a:t>
            </a:r>
            <a:r>
              <a:rPr lang="en-US" altLang="ko-KR" dirty="0">
                <a:solidFill>
                  <a:srgbClr val="000000"/>
                </a:solidFill>
                <a:latin typeface="NanumBarunGothic"/>
              </a:rPr>
              <a:t>4.7</a:t>
            </a:r>
            <a:r>
              <a:rPr lang="ko-KR" altLang="en-US" dirty="0">
                <a:solidFill>
                  <a:srgbClr val="000000"/>
                </a:solidFill>
                <a:latin typeface="NanumBarunGothic"/>
              </a:rPr>
              <a:t>톤</a:t>
            </a:r>
            <a:r>
              <a:rPr lang="en-US" altLang="ko-KR" dirty="0">
                <a:solidFill>
                  <a:srgbClr val="000000"/>
                </a:solidFill>
                <a:latin typeface="NanumBarunGothic"/>
              </a:rPr>
              <a:t>~</a:t>
            </a:r>
            <a:r>
              <a:rPr lang="ko-KR" altLang="en-US" dirty="0">
                <a:solidFill>
                  <a:srgbClr val="000000"/>
                </a:solidFill>
                <a:latin typeface="NanumBarunGothic"/>
              </a:rPr>
              <a:t>애틀랜타</a:t>
            </a:r>
            <a:r>
              <a:rPr lang="en-US" altLang="ko-KR" dirty="0">
                <a:solidFill>
                  <a:srgbClr val="000000"/>
                </a:solidFill>
                <a:latin typeface="NanumBarunGothic"/>
              </a:rPr>
              <a:t>64.5</a:t>
            </a:r>
            <a:r>
              <a:rPr lang="ko-KR" altLang="en-US" dirty="0" err="1">
                <a:solidFill>
                  <a:srgbClr val="000000"/>
                </a:solidFill>
                <a:latin typeface="NanumBarunGothic"/>
              </a:rPr>
              <a:t>톤까지다양하게나타나며</a:t>
            </a:r>
            <a:r>
              <a:rPr lang="en-US" altLang="ko-KR" dirty="0">
                <a:solidFill>
                  <a:srgbClr val="000000"/>
                </a:solidFill>
                <a:latin typeface="NanumBarunGothic"/>
              </a:rPr>
              <a:t>, 1</a:t>
            </a:r>
            <a:r>
              <a:rPr lang="ko-KR" altLang="en-US" dirty="0">
                <a:solidFill>
                  <a:srgbClr val="000000"/>
                </a:solidFill>
                <a:latin typeface="NanumBarunGothic"/>
              </a:rPr>
              <a:t>년간</a:t>
            </a:r>
            <a:r>
              <a:rPr lang="en-US" altLang="ko-KR" dirty="0">
                <a:solidFill>
                  <a:srgbClr val="000000"/>
                </a:solidFill>
                <a:latin typeface="NanumBarunGothic"/>
              </a:rPr>
              <a:t>1㎡</a:t>
            </a:r>
            <a:r>
              <a:rPr lang="ko-KR" altLang="en-US" dirty="0" err="1">
                <a:solidFill>
                  <a:srgbClr val="000000"/>
                </a:solidFill>
                <a:latin typeface="NanumBarunGothic"/>
              </a:rPr>
              <a:t>당미세먼지저감량은필라델피아의</a:t>
            </a:r>
            <a:r>
              <a:rPr lang="en-US" altLang="ko-KR" dirty="0">
                <a:solidFill>
                  <a:srgbClr val="000000"/>
                </a:solidFill>
                <a:latin typeface="NanumBarunGothic"/>
              </a:rPr>
              <a:t>0.17g~ </a:t>
            </a:r>
            <a:r>
              <a:rPr lang="ko-KR" altLang="en-US" dirty="0">
                <a:solidFill>
                  <a:srgbClr val="000000"/>
                </a:solidFill>
                <a:latin typeface="NanumBarunGothic"/>
              </a:rPr>
              <a:t>애틀랜타</a:t>
            </a:r>
            <a:r>
              <a:rPr lang="en-US" altLang="ko-KR" dirty="0">
                <a:solidFill>
                  <a:srgbClr val="000000"/>
                </a:solidFill>
                <a:latin typeface="NanumBarunGothic"/>
              </a:rPr>
              <a:t>0.36g</a:t>
            </a:r>
            <a:r>
              <a:rPr lang="ko-KR" altLang="en-US" dirty="0" err="1">
                <a:solidFill>
                  <a:srgbClr val="000000"/>
                </a:solidFill>
                <a:latin typeface="NanumBarunGothic"/>
              </a:rPr>
              <a:t>까지로나타남</a:t>
            </a:r>
            <a:endParaRPr lang="ko-KR" altLang="en-US" dirty="0">
              <a:solidFill>
                <a:srgbClr val="000000"/>
              </a:solidFill>
              <a:latin typeface="NanumBarunGothic"/>
            </a:endParaRPr>
          </a:p>
          <a:p>
            <a:r>
              <a:rPr lang="ko-KR" altLang="en-US" dirty="0">
                <a:solidFill>
                  <a:srgbClr val="000000"/>
                </a:solidFill>
                <a:latin typeface="Wingdings" panose="05000000000000000000" pitchFamily="2" charset="2"/>
              </a:rPr>
              <a:t></a:t>
            </a:r>
            <a:r>
              <a:rPr lang="ko-KR" altLang="en-US" dirty="0" err="1">
                <a:solidFill>
                  <a:srgbClr val="000000"/>
                </a:solidFill>
                <a:latin typeface="NanumBarunGothic"/>
              </a:rPr>
              <a:t>도시내수목이대기오염을저감시키고건강한도시환경을조성하는데효과적인도구임을강조함</a:t>
            </a:r>
            <a:endParaRPr lang="ko-KR" altLang="en-US" dirty="0">
              <a:solidFill>
                <a:srgbClr val="000000"/>
              </a:solidFill>
              <a:latin typeface="NanumBarunGothic"/>
            </a:endParaRPr>
          </a:p>
        </p:txBody>
      </p:sp>
      <p:pic>
        <p:nvPicPr>
          <p:cNvPr id="5" name="그림 4">
            <a:extLst>
              <a:ext uri="{FF2B5EF4-FFF2-40B4-BE49-F238E27FC236}">
                <a16:creationId xmlns:a16="http://schemas.microsoft.com/office/drawing/2014/main" id="{1FBD8B4E-FF78-4674-8BB3-B3326E53723F}"/>
              </a:ext>
            </a:extLst>
          </p:cNvPr>
          <p:cNvPicPr>
            <a:picLocks noChangeAspect="1"/>
          </p:cNvPicPr>
          <p:nvPr/>
        </p:nvPicPr>
        <p:blipFill>
          <a:blip r:embed="rId2"/>
          <a:stretch>
            <a:fillRect/>
          </a:stretch>
        </p:blipFill>
        <p:spPr>
          <a:xfrm>
            <a:off x="0" y="1519448"/>
            <a:ext cx="9906000" cy="4161587"/>
          </a:xfrm>
          <a:prstGeom prst="rect">
            <a:avLst/>
          </a:prstGeom>
        </p:spPr>
      </p:pic>
      <p:sp>
        <p:nvSpPr>
          <p:cNvPr id="7" name="직사각형 6">
            <a:extLst>
              <a:ext uri="{FF2B5EF4-FFF2-40B4-BE49-F238E27FC236}">
                <a16:creationId xmlns:a16="http://schemas.microsoft.com/office/drawing/2014/main" id="{6E20875D-1FDC-403A-B62C-68B51DC94150}"/>
              </a:ext>
            </a:extLst>
          </p:cNvPr>
          <p:cNvSpPr/>
          <p:nvPr/>
        </p:nvSpPr>
        <p:spPr>
          <a:xfrm>
            <a:off x="3169920" y="6038186"/>
            <a:ext cx="7063740" cy="492443"/>
          </a:xfrm>
          <a:prstGeom prst="rect">
            <a:avLst/>
          </a:prstGeom>
        </p:spPr>
        <p:txBody>
          <a:bodyPr wrap="square">
            <a:spAutoFit/>
          </a:bodyPr>
          <a:lstStyle/>
          <a:p>
            <a:endParaRPr lang="ko-KR" altLang="en-US" sz="800" dirty="0">
              <a:solidFill>
                <a:srgbClr val="000000"/>
              </a:solidFill>
              <a:latin typeface="NanumSquare"/>
            </a:endParaRPr>
          </a:p>
          <a:p>
            <a:r>
              <a:rPr lang="ko-KR" altLang="en-US" sz="900" dirty="0">
                <a:solidFill>
                  <a:srgbClr val="000000"/>
                </a:solidFill>
                <a:latin typeface="아리따-돋움(TTF)-Medium" panose="02020603020101020101" pitchFamily="18" charset="-127"/>
                <a:ea typeface="아리따-돋움(TTF)-Medium" panose="02020603020101020101" pitchFamily="18" charset="-127"/>
              </a:rPr>
              <a:t> 출처</a:t>
            </a:r>
            <a:r>
              <a:rPr lang="en-US" altLang="ko-KR" sz="900" dirty="0">
                <a:solidFill>
                  <a:srgbClr val="000000"/>
                </a:solidFill>
                <a:latin typeface="아리따-돋움(TTF)-Medium" panose="02020603020101020101" pitchFamily="18" charset="-127"/>
                <a:ea typeface="아리따-돋움(TTF)-Medium" panose="02020603020101020101" pitchFamily="18" charset="-127"/>
              </a:rPr>
              <a:t>:  </a:t>
            </a:r>
            <a:r>
              <a:rPr lang="en-US" altLang="ko-KR" sz="900" dirty="0" err="1">
                <a:solidFill>
                  <a:srgbClr val="000000"/>
                </a:solidFill>
                <a:latin typeface="아리따-돋움(TTF)-Medium" panose="02020603020101020101" pitchFamily="18" charset="-127"/>
                <a:ea typeface="아리따-돋움(TTF)-Medium" panose="02020603020101020101" pitchFamily="18" charset="-127"/>
              </a:rPr>
              <a:t>NoWak</a:t>
            </a:r>
            <a:r>
              <a:rPr lang="en-US" altLang="ko-KR" sz="900" dirty="0">
                <a:solidFill>
                  <a:srgbClr val="000000"/>
                </a:solidFill>
                <a:latin typeface="아리따-돋움(TTF)-Medium" panose="02020603020101020101" pitchFamily="18" charset="-127"/>
                <a:ea typeface="아리따-돋움(TTF)-Medium" panose="02020603020101020101" pitchFamily="18" charset="-127"/>
              </a:rPr>
              <a:t>, D. J. et al., 2013, Model PM2.5 removal by trees in </a:t>
            </a:r>
            <a:r>
              <a:rPr lang="en-US" altLang="ko-KR" sz="900" dirty="0" err="1">
                <a:solidFill>
                  <a:srgbClr val="000000"/>
                </a:solidFill>
                <a:latin typeface="아리따-돋움(TTF)-Medium" panose="02020603020101020101" pitchFamily="18" charset="-127"/>
                <a:ea typeface="아리따-돋움(TTF)-Medium" panose="02020603020101020101" pitchFamily="18" charset="-127"/>
              </a:rPr>
              <a:t>tem</a:t>
            </a:r>
            <a:r>
              <a:rPr lang="en-US" altLang="ko-KR" sz="900" dirty="0">
                <a:solidFill>
                  <a:srgbClr val="000000"/>
                </a:solidFill>
                <a:latin typeface="아리따-돋움(TTF)-Medium" panose="02020603020101020101" pitchFamily="18" charset="-127"/>
                <a:ea typeface="아리따-돋움(TTF)-Medium" panose="02020603020101020101" pitchFamily="18" charset="-127"/>
              </a:rPr>
              <a:t> US Cities and associated effects, Environmental Pollution 178.</a:t>
            </a:r>
          </a:p>
          <a:p>
            <a:endParaRPr lang="ko-KR" altLang="en-US" sz="900" dirty="0">
              <a:latin typeface="아리따-돋움(TTF)-Medium" panose="02020603020101020101" pitchFamily="18" charset="-127"/>
              <a:ea typeface="아리따-돋움(TTF)-Medium" panose="02020603020101020101" pitchFamily="18" charset="-127"/>
            </a:endParaRPr>
          </a:p>
        </p:txBody>
      </p:sp>
    </p:spTree>
    <p:extLst>
      <p:ext uri="{BB962C8B-B14F-4D97-AF65-F5344CB8AC3E}">
        <p14:creationId xmlns:p14="http://schemas.microsoft.com/office/powerpoint/2010/main" val="215706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9123D2E-3BF9-486D-BCE9-842A4EB1731E}"/>
              </a:ext>
            </a:extLst>
          </p:cNvPr>
          <p:cNvPicPr>
            <a:picLocks noChangeAspect="1"/>
          </p:cNvPicPr>
          <p:nvPr/>
        </p:nvPicPr>
        <p:blipFill>
          <a:blip r:embed="rId2"/>
          <a:stretch>
            <a:fillRect/>
          </a:stretch>
        </p:blipFill>
        <p:spPr>
          <a:xfrm>
            <a:off x="2324100" y="1097280"/>
            <a:ext cx="5257800" cy="4876800"/>
          </a:xfrm>
          <a:prstGeom prst="rect">
            <a:avLst/>
          </a:prstGeom>
        </p:spPr>
      </p:pic>
    </p:spTree>
    <p:extLst>
      <p:ext uri="{BB962C8B-B14F-4D97-AF65-F5344CB8AC3E}">
        <p14:creationId xmlns:p14="http://schemas.microsoft.com/office/powerpoint/2010/main" val="3653698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DCC2CE5-58D7-44E1-A648-84C56CED3C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302"/>
          <a:stretch/>
        </p:blipFill>
        <p:spPr>
          <a:xfrm>
            <a:off x="389104" y="1019213"/>
            <a:ext cx="9127791" cy="5201687"/>
          </a:xfrm>
          <a:prstGeom prst="rect">
            <a:avLst/>
          </a:prstGeom>
        </p:spPr>
      </p:pic>
      <p:sp>
        <p:nvSpPr>
          <p:cNvPr id="5" name="직사각형 4">
            <a:extLst>
              <a:ext uri="{FF2B5EF4-FFF2-40B4-BE49-F238E27FC236}">
                <a16:creationId xmlns:a16="http://schemas.microsoft.com/office/drawing/2014/main" id="{B18AC56F-1371-4484-9CD5-FCEF9B5D17F6}"/>
              </a:ext>
            </a:extLst>
          </p:cNvPr>
          <p:cNvSpPr/>
          <p:nvPr/>
        </p:nvSpPr>
        <p:spPr>
          <a:xfrm>
            <a:off x="6137436" y="241076"/>
            <a:ext cx="3743332" cy="307777"/>
          </a:xfrm>
          <a:prstGeom prst="rect">
            <a:avLst/>
          </a:prstGeom>
        </p:spPr>
        <p:txBody>
          <a:bodyPr wrap="none">
            <a:spAutoFit/>
          </a:bodyPr>
          <a:lstStyle/>
          <a:p>
            <a:r>
              <a:rPr lang="en-US" altLang="ko-KR" sz="1400" dirty="0">
                <a:latin typeface="아리따-돋움(TTF)-Light" panose="02020603020101020101" pitchFamily="18" charset="-127"/>
                <a:ea typeface="아리따-돋움(TTF)-Light" panose="02020603020101020101" pitchFamily="18" charset="-127"/>
              </a:rPr>
              <a:t>* </a:t>
            </a:r>
            <a:r>
              <a:rPr lang="ko-KR" altLang="en-US" sz="1400" dirty="0">
                <a:latin typeface="아리따-돋움(TTF)-Light" panose="02020603020101020101" pitchFamily="18" charset="-127"/>
                <a:ea typeface="아리따-돋움(TTF)-Light" panose="02020603020101020101" pitchFamily="18" charset="-127"/>
              </a:rPr>
              <a:t>본 시스템의 이미지는 실제와 다를 수 있습니다</a:t>
            </a:r>
            <a:r>
              <a:rPr lang="en-US" altLang="ko-KR" sz="1400" dirty="0">
                <a:latin typeface="아리따-돋움(TTF)-Light" panose="02020603020101020101" pitchFamily="18" charset="-127"/>
                <a:ea typeface="아리따-돋움(TTF)-Light" panose="02020603020101020101" pitchFamily="18" charset="-127"/>
              </a:rPr>
              <a:t>.</a:t>
            </a:r>
            <a:endParaRPr lang="ko-KR" altLang="en-US" sz="1400" dirty="0">
              <a:latin typeface="아리따-돋움(TTF)-Light" panose="02020603020101020101" pitchFamily="18" charset="-127"/>
              <a:ea typeface="아리따-돋움(TTF)-Light" panose="02020603020101020101" pitchFamily="18" charset="-127"/>
            </a:endParaRPr>
          </a:p>
        </p:txBody>
      </p:sp>
      <p:sp>
        <p:nvSpPr>
          <p:cNvPr id="12" name="직사각형 11">
            <a:extLst>
              <a:ext uri="{FF2B5EF4-FFF2-40B4-BE49-F238E27FC236}">
                <a16:creationId xmlns:a16="http://schemas.microsoft.com/office/drawing/2014/main" id="{71FFB377-EEF5-412D-8EB7-8C262876AACD}"/>
              </a:ext>
            </a:extLst>
          </p:cNvPr>
          <p:cNvSpPr/>
          <p:nvPr/>
        </p:nvSpPr>
        <p:spPr>
          <a:xfrm>
            <a:off x="1798471" y="4985886"/>
            <a:ext cx="6405961"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6" name="직사각형 15">
            <a:extLst>
              <a:ext uri="{FF2B5EF4-FFF2-40B4-BE49-F238E27FC236}">
                <a16:creationId xmlns:a16="http://schemas.microsoft.com/office/drawing/2014/main" id="{305BDEF6-83FE-4CF6-9D45-3FD448EF1110}"/>
              </a:ext>
            </a:extLst>
          </p:cNvPr>
          <p:cNvSpPr/>
          <p:nvPr/>
        </p:nvSpPr>
        <p:spPr>
          <a:xfrm>
            <a:off x="2549400" y="2642496"/>
            <a:ext cx="1535502" cy="1088696"/>
          </a:xfrm>
          <a:prstGeom prst="rect">
            <a:avLst/>
          </a:prstGeom>
          <a:noFill/>
        </p:spPr>
        <p:txBody>
          <a:bodyPr wrap="square">
            <a:spAutoFit/>
          </a:bodyPr>
          <a:lstStyle/>
          <a:p>
            <a:pPr algn="ctr">
              <a:lnSpc>
                <a:spcPct val="150000"/>
              </a:lnSpc>
            </a:pPr>
            <a:r>
              <a:rPr lang="ko-KR" altLang="en-US" sz="1500" dirty="0">
                <a:solidFill>
                  <a:schemeClr val="tx1">
                    <a:lumMod val="75000"/>
                    <a:lumOff val="25000"/>
                  </a:schemeClr>
                </a:solidFill>
                <a:latin typeface="아리따-돋움(TTF)-Bold" panose="02020603020101020101" pitchFamily="18" charset="-127"/>
                <a:ea typeface="아리따-돋움(TTF)-Bold" panose="02020603020101020101" pitchFamily="18" charset="-127"/>
              </a:rPr>
              <a:t>국내 임산물 </a:t>
            </a:r>
          </a:p>
          <a:p>
            <a:pPr algn="ctr">
              <a:lnSpc>
                <a:spcPct val="150000"/>
              </a:lnSpc>
            </a:pPr>
            <a:r>
              <a:rPr lang="ko-KR" altLang="en-US" sz="1500" dirty="0">
                <a:solidFill>
                  <a:schemeClr val="tx1">
                    <a:lumMod val="75000"/>
                    <a:lumOff val="25000"/>
                  </a:schemeClr>
                </a:solidFill>
                <a:latin typeface="아리따-돋움(TTF)-Bold" panose="02020603020101020101" pitchFamily="18" charset="-127"/>
                <a:ea typeface="아리따-돋움(TTF)-Bold" panose="02020603020101020101" pitchFamily="18" charset="-127"/>
              </a:rPr>
              <a:t>품목 정보</a:t>
            </a:r>
          </a:p>
          <a:p>
            <a:pPr algn="ctr">
              <a:lnSpc>
                <a:spcPct val="150000"/>
              </a:lnSpc>
            </a:pPr>
            <a:endParaRPr lang="en-US" altLang="ko-KR" sz="1500" dirty="0">
              <a:solidFill>
                <a:schemeClr val="tx1">
                  <a:lumMod val="75000"/>
                  <a:lumOff val="25000"/>
                </a:schemeClr>
              </a:solidFill>
              <a:latin typeface="아리따-돋움(TTF)-Bold" panose="02020603020101020101" pitchFamily="18" charset="-127"/>
              <a:ea typeface="아리따-돋움(TTF)-Bold" panose="02020603020101020101" pitchFamily="18" charset="-127"/>
            </a:endParaRPr>
          </a:p>
        </p:txBody>
      </p:sp>
      <p:sp>
        <p:nvSpPr>
          <p:cNvPr id="21" name="타원 20">
            <a:extLst>
              <a:ext uri="{FF2B5EF4-FFF2-40B4-BE49-F238E27FC236}">
                <a16:creationId xmlns:a16="http://schemas.microsoft.com/office/drawing/2014/main" id="{4FAFB195-E352-4D37-9C56-E544B91E4090}"/>
              </a:ext>
            </a:extLst>
          </p:cNvPr>
          <p:cNvSpPr/>
          <p:nvPr/>
        </p:nvSpPr>
        <p:spPr>
          <a:xfrm>
            <a:off x="2424891" y="2051858"/>
            <a:ext cx="1872208" cy="1872208"/>
          </a:xfrm>
          <a:prstGeom prst="ellipse">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9BD8B"/>
              </a:solidFill>
            </a:endParaRPr>
          </a:p>
        </p:txBody>
      </p:sp>
      <p:sp>
        <p:nvSpPr>
          <p:cNvPr id="22" name="타원 21">
            <a:extLst>
              <a:ext uri="{FF2B5EF4-FFF2-40B4-BE49-F238E27FC236}">
                <a16:creationId xmlns:a16="http://schemas.microsoft.com/office/drawing/2014/main" id="{A8F03011-4B4E-4B15-8297-51B8EFFFF133}"/>
              </a:ext>
            </a:extLst>
          </p:cNvPr>
          <p:cNvSpPr/>
          <p:nvPr/>
        </p:nvSpPr>
        <p:spPr>
          <a:xfrm>
            <a:off x="4023568" y="2057612"/>
            <a:ext cx="1872208" cy="1872208"/>
          </a:xfrm>
          <a:prstGeom prst="ellipse">
            <a:avLst/>
          </a:prstGeom>
          <a:noFill/>
          <a:ln w="9525">
            <a:solidFill>
              <a:schemeClr val="bg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9BD8B"/>
              </a:solidFill>
            </a:endParaRPr>
          </a:p>
        </p:txBody>
      </p:sp>
      <p:sp>
        <p:nvSpPr>
          <p:cNvPr id="23" name="타원 22">
            <a:extLst>
              <a:ext uri="{FF2B5EF4-FFF2-40B4-BE49-F238E27FC236}">
                <a16:creationId xmlns:a16="http://schemas.microsoft.com/office/drawing/2014/main" id="{54CF0F07-EF95-486C-8227-44188993B987}"/>
              </a:ext>
            </a:extLst>
          </p:cNvPr>
          <p:cNvSpPr/>
          <p:nvPr/>
        </p:nvSpPr>
        <p:spPr>
          <a:xfrm>
            <a:off x="5626998" y="2037477"/>
            <a:ext cx="1872208" cy="1872208"/>
          </a:xfrm>
          <a:prstGeom prst="ellipse">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9BD8B"/>
              </a:solidFill>
            </a:endParaRPr>
          </a:p>
        </p:txBody>
      </p:sp>
      <p:sp>
        <p:nvSpPr>
          <p:cNvPr id="24" name="직사각형 23">
            <a:extLst>
              <a:ext uri="{FF2B5EF4-FFF2-40B4-BE49-F238E27FC236}">
                <a16:creationId xmlns:a16="http://schemas.microsoft.com/office/drawing/2014/main" id="{4E257C2E-A744-4789-8543-8F3B977B8C0F}"/>
              </a:ext>
            </a:extLst>
          </p:cNvPr>
          <p:cNvSpPr/>
          <p:nvPr/>
        </p:nvSpPr>
        <p:spPr>
          <a:xfrm>
            <a:off x="4227376" y="2502662"/>
            <a:ext cx="1535502" cy="1015663"/>
          </a:xfrm>
          <a:prstGeom prst="rect">
            <a:avLst/>
          </a:prstGeom>
          <a:noFill/>
        </p:spPr>
        <p:txBody>
          <a:bodyPr wrap="square">
            <a:spAutoFit/>
          </a:bodyPr>
          <a:lstStyle/>
          <a:p>
            <a:pPr algn="ctr"/>
            <a:r>
              <a:rPr lang="ko-KR" altLang="en-US" sz="1500" dirty="0">
                <a:solidFill>
                  <a:schemeClr val="tx1">
                    <a:lumMod val="75000"/>
                    <a:lumOff val="25000"/>
                  </a:schemeClr>
                </a:solidFill>
                <a:latin typeface="아리따-돋움(TTF)-SemiBold" panose="02020603020101020101" pitchFamily="18" charset="-127"/>
                <a:ea typeface="아리따-돋움(TTF)-SemiBold" panose="02020603020101020101" pitchFamily="18" charset="-127"/>
              </a:rPr>
              <a:t>품종에 따른</a:t>
            </a:r>
            <a:endParaRPr lang="en-US" altLang="ko-KR" sz="1500" dirty="0">
              <a:solidFill>
                <a:schemeClr val="tx1">
                  <a:lumMod val="75000"/>
                  <a:lumOff val="25000"/>
                </a:schemeClr>
              </a:solidFill>
              <a:latin typeface="아리따-돋움(TTF)-SemiBold" panose="02020603020101020101" pitchFamily="18" charset="-127"/>
              <a:ea typeface="아리따-돋움(TTF)-SemiBold" panose="02020603020101020101" pitchFamily="18" charset="-127"/>
            </a:endParaRPr>
          </a:p>
          <a:p>
            <a:pPr algn="ctr"/>
            <a:r>
              <a:rPr lang="ko-KR" altLang="en-US" sz="1500" dirty="0">
                <a:solidFill>
                  <a:schemeClr val="tx1">
                    <a:lumMod val="75000"/>
                    <a:lumOff val="25000"/>
                  </a:schemeClr>
                </a:solidFill>
                <a:latin typeface="아리따-돋움(TTF)-SemiBold" panose="02020603020101020101" pitchFamily="18" charset="-127"/>
                <a:ea typeface="아리따-돋움(TTF)-SemiBold" panose="02020603020101020101" pitchFamily="18" charset="-127"/>
              </a:rPr>
              <a:t>공기정화 </a:t>
            </a:r>
            <a:r>
              <a:rPr lang="en-US" altLang="ko-KR" sz="1500" dirty="0">
                <a:solidFill>
                  <a:schemeClr val="tx1">
                    <a:lumMod val="75000"/>
                    <a:lumOff val="25000"/>
                  </a:schemeClr>
                </a:solidFill>
                <a:latin typeface="아리따-돋움(TTF)-SemiBold" panose="02020603020101020101" pitchFamily="18" charset="-127"/>
                <a:ea typeface="아리따-돋움(TTF)-SemiBold" panose="02020603020101020101" pitchFamily="18" charset="-127"/>
              </a:rPr>
              <a:t>/ </a:t>
            </a:r>
            <a:r>
              <a:rPr lang="ko-KR" altLang="en-US" sz="1500" dirty="0">
                <a:solidFill>
                  <a:schemeClr val="tx1">
                    <a:lumMod val="75000"/>
                    <a:lumOff val="25000"/>
                  </a:schemeClr>
                </a:solidFill>
                <a:latin typeface="아리따-돋움(TTF)-SemiBold" panose="02020603020101020101" pitchFamily="18" charset="-127"/>
                <a:ea typeface="아리따-돋움(TTF)-SemiBold" panose="02020603020101020101" pitchFamily="18" charset="-127"/>
              </a:rPr>
              <a:t>온도조절</a:t>
            </a:r>
            <a:r>
              <a:rPr lang="en-US" altLang="ko-KR" sz="1500" dirty="0">
                <a:solidFill>
                  <a:schemeClr val="tx1">
                    <a:lumMod val="75000"/>
                    <a:lumOff val="25000"/>
                  </a:schemeClr>
                </a:solidFill>
                <a:latin typeface="아리따-돋움(TTF)-SemiBold" panose="02020603020101020101" pitchFamily="18" charset="-127"/>
                <a:ea typeface="아리따-돋움(TTF)-SemiBold" panose="02020603020101020101" pitchFamily="18" charset="-127"/>
              </a:rPr>
              <a:t> / </a:t>
            </a:r>
            <a:r>
              <a:rPr lang="ko-KR" altLang="en-US" sz="1500" dirty="0" err="1">
                <a:solidFill>
                  <a:schemeClr val="tx1">
                    <a:lumMod val="75000"/>
                    <a:lumOff val="25000"/>
                  </a:schemeClr>
                </a:solidFill>
                <a:latin typeface="아리따-돋움(TTF)-SemiBold" panose="02020603020101020101" pitchFamily="18" charset="-127"/>
                <a:ea typeface="아리따-돋움(TTF)-SemiBold" panose="02020603020101020101" pitchFamily="18" charset="-127"/>
              </a:rPr>
              <a:t>우수관망</a:t>
            </a:r>
            <a:r>
              <a:rPr lang="ko-KR" altLang="en-US" sz="1500" dirty="0">
                <a:solidFill>
                  <a:schemeClr val="tx1">
                    <a:lumMod val="75000"/>
                    <a:lumOff val="25000"/>
                  </a:schemeClr>
                </a:solidFill>
                <a:latin typeface="아리따-돋움(TTF)-SemiBold" panose="02020603020101020101" pitchFamily="18" charset="-127"/>
                <a:ea typeface="아리따-돋움(TTF)-SemiBold" panose="02020603020101020101" pitchFamily="18" charset="-127"/>
              </a:rPr>
              <a:t> 등의 정보</a:t>
            </a:r>
            <a:endParaRPr lang="en-US" altLang="ko-KR" sz="1500" dirty="0">
              <a:solidFill>
                <a:schemeClr val="tx1">
                  <a:lumMod val="75000"/>
                  <a:lumOff val="25000"/>
                </a:schemeClr>
              </a:solidFill>
              <a:latin typeface="아리따-돋움(TTF)-SemiBold" panose="02020603020101020101" pitchFamily="18" charset="-127"/>
              <a:ea typeface="아리따-돋움(TTF)-SemiBold" panose="02020603020101020101" pitchFamily="18" charset="-127"/>
            </a:endParaRPr>
          </a:p>
        </p:txBody>
      </p:sp>
      <p:sp>
        <p:nvSpPr>
          <p:cNvPr id="25" name="직사각형 24">
            <a:extLst>
              <a:ext uri="{FF2B5EF4-FFF2-40B4-BE49-F238E27FC236}">
                <a16:creationId xmlns:a16="http://schemas.microsoft.com/office/drawing/2014/main" id="{F6B4D4DD-E7D6-4592-A497-54C1C9F0792F}"/>
              </a:ext>
            </a:extLst>
          </p:cNvPr>
          <p:cNvSpPr/>
          <p:nvPr/>
        </p:nvSpPr>
        <p:spPr>
          <a:xfrm>
            <a:off x="5815565" y="2733455"/>
            <a:ext cx="1535502" cy="553998"/>
          </a:xfrm>
          <a:prstGeom prst="rect">
            <a:avLst/>
          </a:prstGeom>
          <a:noFill/>
        </p:spPr>
        <p:txBody>
          <a:bodyPr wrap="square">
            <a:spAutoFit/>
          </a:bodyPr>
          <a:lstStyle/>
          <a:p>
            <a:pPr algn="ctr"/>
            <a:r>
              <a:rPr lang="en-US" altLang="ko-KR" sz="1500" dirty="0">
                <a:solidFill>
                  <a:schemeClr val="tx1">
                    <a:lumMod val="75000"/>
                    <a:lumOff val="25000"/>
                  </a:schemeClr>
                </a:solidFill>
                <a:latin typeface="아리따-돋움(TTF)-Bold" panose="02020603020101020101" pitchFamily="18" charset="-127"/>
                <a:ea typeface="아리따-돋움(TTF)-Bold" panose="02020603020101020101" pitchFamily="18" charset="-127"/>
              </a:rPr>
              <a:t>Species Database</a:t>
            </a:r>
          </a:p>
        </p:txBody>
      </p:sp>
      <p:sp>
        <p:nvSpPr>
          <p:cNvPr id="26" name="직사각형 25">
            <a:extLst>
              <a:ext uri="{FF2B5EF4-FFF2-40B4-BE49-F238E27FC236}">
                <a16:creationId xmlns:a16="http://schemas.microsoft.com/office/drawing/2014/main" id="{DF35899E-C402-4D76-A019-94C950A8A39B}"/>
              </a:ext>
            </a:extLst>
          </p:cNvPr>
          <p:cNvSpPr/>
          <p:nvPr/>
        </p:nvSpPr>
        <p:spPr>
          <a:xfrm>
            <a:off x="2580345" y="4280877"/>
            <a:ext cx="1535502" cy="323165"/>
          </a:xfrm>
          <a:prstGeom prst="rect">
            <a:avLst/>
          </a:prstGeom>
          <a:noFill/>
        </p:spPr>
        <p:txBody>
          <a:bodyPr wrap="square">
            <a:spAutoFit/>
          </a:bodyPr>
          <a:lstStyle/>
          <a:p>
            <a:pPr algn="ctr"/>
            <a:r>
              <a:rPr lang="ko-KR" altLang="en-US" sz="1500"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한국 산림청</a:t>
            </a:r>
            <a:endParaRPr lang="en-US" altLang="ko-KR" sz="1500"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p:txBody>
      </p:sp>
      <p:sp>
        <p:nvSpPr>
          <p:cNvPr id="27" name="직사각형 26">
            <a:extLst>
              <a:ext uri="{FF2B5EF4-FFF2-40B4-BE49-F238E27FC236}">
                <a16:creationId xmlns:a16="http://schemas.microsoft.com/office/drawing/2014/main" id="{7639C969-43A5-490D-AB38-0BC0C6A14154}"/>
              </a:ext>
            </a:extLst>
          </p:cNvPr>
          <p:cNvSpPr/>
          <p:nvPr/>
        </p:nvSpPr>
        <p:spPr>
          <a:xfrm>
            <a:off x="4152701" y="4050044"/>
            <a:ext cx="1709519" cy="784830"/>
          </a:xfrm>
          <a:prstGeom prst="rect">
            <a:avLst/>
          </a:prstGeom>
          <a:noFill/>
        </p:spPr>
        <p:txBody>
          <a:bodyPr wrap="square">
            <a:spAutoFit/>
          </a:bodyPr>
          <a:lstStyle/>
          <a:p>
            <a:pPr algn="ctr"/>
            <a:r>
              <a:rPr lang="ko-KR" altLang="en-US" sz="1500"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국립산림과학원</a:t>
            </a:r>
            <a:endParaRPr lang="en-US" altLang="ko-KR" sz="1500"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pPr algn="ctr"/>
            <a:r>
              <a:rPr lang="ko-KR" altLang="en-US" sz="1500"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농촌진흥청</a:t>
            </a:r>
            <a:endParaRPr lang="en-US" altLang="ko-KR" sz="1500"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pPr algn="ctr"/>
            <a:r>
              <a:rPr lang="ko-KR" altLang="en-US" sz="1500"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국내외 교육기관</a:t>
            </a:r>
            <a:endParaRPr lang="en-US" altLang="ko-KR" sz="1500"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p:txBody>
      </p:sp>
      <p:sp>
        <p:nvSpPr>
          <p:cNvPr id="28" name="직사각형 27">
            <a:extLst>
              <a:ext uri="{FF2B5EF4-FFF2-40B4-BE49-F238E27FC236}">
                <a16:creationId xmlns:a16="http://schemas.microsoft.com/office/drawing/2014/main" id="{5927FEF1-FB14-4B59-AB13-6BA00BA7F54F}"/>
              </a:ext>
            </a:extLst>
          </p:cNvPr>
          <p:cNvSpPr/>
          <p:nvPr/>
        </p:nvSpPr>
        <p:spPr>
          <a:xfrm>
            <a:off x="5795351" y="4290249"/>
            <a:ext cx="1535502" cy="323165"/>
          </a:xfrm>
          <a:prstGeom prst="rect">
            <a:avLst/>
          </a:prstGeom>
          <a:noFill/>
        </p:spPr>
        <p:txBody>
          <a:bodyPr wrap="square">
            <a:spAutoFit/>
          </a:bodyPr>
          <a:lstStyle/>
          <a:p>
            <a:pPr algn="ctr"/>
            <a:r>
              <a:rPr lang="ko-KR" altLang="en-US" sz="1500"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미국 </a:t>
            </a:r>
            <a:r>
              <a:rPr lang="en-US" altLang="ko-KR" sz="1500"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USDA</a:t>
            </a:r>
          </a:p>
        </p:txBody>
      </p:sp>
      <p:sp>
        <p:nvSpPr>
          <p:cNvPr id="29" name="직사각형 28">
            <a:extLst>
              <a:ext uri="{FF2B5EF4-FFF2-40B4-BE49-F238E27FC236}">
                <a16:creationId xmlns:a16="http://schemas.microsoft.com/office/drawing/2014/main" id="{F32B9F77-11E5-499F-BE73-E7152282AF29}"/>
              </a:ext>
            </a:extLst>
          </p:cNvPr>
          <p:cNvSpPr/>
          <p:nvPr/>
        </p:nvSpPr>
        <p:spPr>
          <a:xfrm>
            <a:off x="1856645" y="1642367"/>
            <a:ext cx="5609005" cy="461665"/>
          </a:xfrm>
          <a:prstGeom prst="rect">
            <a:avLst/>
          </a:prstGeom>
          <a:noFill/>
        </p:spPr>
        <p:txBody>
          <a:bodyPr wrap="square">
            <a:spAutoFit/>
          </a:bodyPr>
          <a:lstStyle/>
          <a:p>
            <a:r>
              <a:rPr lang="en-US" altLang="ko-KR" sz="24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DATASET</a:t>
            </a:r>
            <a:r>
              <a:rPr lang="ko-KR" altLang="en-US" sz="24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a:t>
            </a:r>
            <a:endParaRPr lang="en-US" altLang="ko-KR" sz="2400" dirty="0">
              <a:solidFill>
                <a:schemeClr val="tx1">
                  <a:lumMod val="85000"/>
                  <a:lumOff val="15000"/>
                </a:schemeClr>
              </a:solidFill>
              <a:latin typeface="아리따-돋움(TTF)-Medium" panose="02020603020101020101" pitchFamily="18" charset="-127"/>
              <a:ea typeface="아리따-돋움(TTF)-Medium" panose="02020603020101020101" pitchFamily="18" charset="-127"/>
            </a:endParaRPr>
          </a:p>
        </p:txBody>
      </p:sp>
    </p:spTree>
    <p:extLst>
      <p:ext uri="{BB962C8B-B14F-4D97-AF65-F5344CB8AC3E}">
        <p14:creationId xmlns:p14="http://schemas.microsoft.com/office/powerpoint/2010/main" val="3307681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DCC2CE5-58D7-44E1-A648-84C56CED3C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302"/>
          <a:stretch/>
        </p:blipFill>
        <p:spPr>
          <a:xfrm>
            <a:off x="389104" y="1019213"/>
            <a:ext cx="9127791" cy="5201687"/>
          </a:xfrm>
          <a:prstGeom prst="rect">
            <a:avLst/>
          </a:prstGeom>
        </p:spPr>
      </p:pic>
      <p:sp>
        <p:nvSpPr>
          <p:cNvPr id="5" name="직사각형 4">
            <a:extLst>
              <a:ext uri="{FF2B5EF4-FFF2-40B4-BE49-F238E27FC236}">
                <a16:creationId xmlns:a16="http://schemas.microsoft.com/office/drawing/2014/main" id="{B18AC56F-1371-4484-9CD5-FCEF9B5D17F6}"/>
              </a:ext>
            </a:extLst>
          </p:cNvPr>
          <p:cNvSpPr/>
          <p:nvPr/>
        </p:nvSpPr>
        <p:spPr>
          <a:xfrm>
            <a:off x="6137436" y="241076"/>
            <a:ext cx="3743332" cy="307777"/>
          </a:xfrm>
          <a:prstGeom prst="rect">
            <a:avLst/>
          </a:prstGeom>
        </p:spPr>
        <p:txBody>
          <a:bodyPr wrap="none">
            <a:spAutoFit/>
          </a:bodyPr>
          <a:lstStyle/>
          <a:p>
            <a:r>
              <a:rPr lang="en-US" altLang="ko-KR" sz="1400" dirty="0">
                <a:latin typeface="아리따-돋움(TTF)-Light" panose="02020603020101020101" pitchFamily="18" charset="-127"/>
                <a:ea typeface="아리따-돋움(TTF)-Light" panose="02020603020101020101" pitchFamily="18" charset="-127"/>
              </a:rPr>
              <a:t>* </a:t>
            </a:r>
            <a:r>
              <a:rPr lang="ko-KR" altLang="en-US" sz="1400" dirty="0">
                <a:latin typeface="아리따-돋움(TTF)-Light" panose="02020603020101020101" pitchFamily="18" charset="-127"/>
                <a:ea typeface="아리따-돋움(TTF)-Light" panose="02020603020101020101" pitchFamily="18" charset="-127"/>
              </a:rPr>
              <a:t>본 시스템의 이미지는 실제와 다를 수 있습니다</a:t>
            </a:r>
            <a:r>
              <a:rPr lang="en-US" altLang="ko-KR" sz="1400" dirty="0">
                <a:latin typeface="아리따-돋움(TTF)-Light" panose="02020603020101020101" pitchFamily="18" charset="-127"/>
                <a:ea typeface="아리따-돋움(TTF)-Light" panose="02020603020101020101" pitchFamily="18" charset="-127"/>
              </a:rPr>
              <a:t>.</a:t>
            </a:r>
            <a:endParaRPr lang="ko-KR" altLang="en-US" sz="1400" dirty="0">
              <a:latin typeface="아리따-돋움(TTF)-Light" panose="02020603020101020101" pitchFamily="18" charset="-127"/>
              <a:ea typeface="아리따-돋움(TTF)-Light" panose="02020603020101020101" pitchFamily="18" charset="-127"/>
            </a:endParaRPr>
          </a:p>
        </p:txBody>
      </p:sp>
      <p:sp>
        <p:nvSpPr>
          <p:cNvPr id="12" name="직사각형 11">
            <a:extLst>
              <a:ext uri="{FF2B5EF4-FFF2-40B4-BE49-F238E27FC236}">
                <a16:creationId xmlns:a16="http://schemas.microsoft.com/office/drawing/2014/main" id="{71FFB377-EEF5-412D-8EB7-8C262876AACD}"/>
              </a:ext>
            </a:extLst>
          </p:cNvPr>
          <p:cNvSpPr/>
          <p:nvPr/>
        </p:nvSpPr>
        <p:spPr>
          <a:xfrm>
            <a:off x="1798471" y="4985886"/>
            <a:ext cx="6405961"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5" name="직사각형 14">
            <a:extLst>
              <a:ext uri="{FF2B5EF4-FFF2-40B4-BE49-F238E27FC236}">
                <a16:creationId xmlns:a16="http://schemas.microsoft.com/office/drawing/2014/main" id="{9E5D317C-9B0E-407A-A64A-64CDA15D4CCD}"/>
              </a:ext>
            </a:extLst>
          </p:cNvPr>
          <p:cNvSpPr/>
          <p:nvPr/>
        </p:nvSpPr>
        <p:spPr>
          <a:xfrm>
            <a:off x="2055300" y="2405720"/>
            <a:ext cx="2855935" cy="456985"/>
          </a:xfrm>
          <a:prstGeom prst="rect">
            <a:avLst/>
          </a:prstGeom>
        </p:spPr>
        <p:txBody>
          <a:bodyPr wrap="square">
            <a:spAutoFit/>
          </a:bodyPr>
          <a:lstStyle/>
          <a:p>
            <a:pPr algn="ctr">
              <a:lnSpc>
                <a:spcPct val="150000"/>
              </a:lnSpc>
            </a:pPr>
            <a:r>
              <a:rPr lang="ko-KR" altLang="en-US" dirty="0">
                <a:solidFill>
                  <a:schemeClr val="tx1">
                    <a:lumMod val="75000"/>
                    <a:lumOff val="25000"/>
                  </a:schemeClr>
                </a:solidFill>
                <a:latin typeface="아리따-돋움(TTF)-Bold" panose="02020603020101020101" pitchFamily="18" charset="-127"/>
                <a:ea typeface="아리따-돋움(TTF)-Bold" panose="02020603020101020101" pitchFamily="18" charset="-127"/>
              </a:rPr>
              <a:t>위치정보</a:t>
            </a:r>
            <a:endParaRPr lang="en-US" altLang="ko-KR" dirty="0">
              <a:solidFill>
                <a:schemeClr val="tx1">
                  <a:lumMod val="75000"/>
                  <a:lumOff val="25000"/>
                </a:schemeClr>
              </a:solidFill>
              <a:latin typeface="아리따-돋움(TTF)-Bold" panose="02020603020101020101" pitchFamily="18" charset="-127"/>
              <a:ea typeface="아리따-돋움(TTF)-Bold" panose="02020603020101020101" pitchFamily="18" charset="-127"/>
            </a:endParaRPr>
          </a:p>
        </p:txBody>
      </p:sp>
      <p:sp>
        <p:nvSpPr>
          <p:cNvPr id="17" name="타원 16">
            <a:extLst>
              <a:ext uri="{FF2B5EF4-FFF2-40B4-BE49-F238E27FC236}">
                <a16:creationId xmlns:a16="http://schemas.microsoft.com/office/drawing/2014/main" id="{97641627-1157-4BFE-A848-39553E328B64}"/>
              </a:ext>
            </a:extLst>
          </p:cNvPr>
          <p:cNvSpPr/>
          <p:nvPr/>
        </p:nvSpPr>
        <p:spPr>
          <a:xfrm>
            <a:off x="2358645" y="2066578"/>
            <a:ext cx="2249246" cy="2249246"/>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cxnSp>
        <p:nvCxnSpPr>
          <p:cNvPr id="18" name="직선 연결선 17">
            <a:extLst>
              <a:ext uri="{FF2B5EF4-FFF2-40B4-BE49-F238E27FC236}">
                <a16:creationId xmlns:a16="http://schemas.microsoft.com/office/drawing/2014/main" id="{49A64502-7B7F-441A-843F-122B94255EEC}"/>
              </a:ext>
            </a:extLst>
          </p:cNvPr>
          <p:cNvCxnSpPr/>
          <p:nvPr/>
        </p:nvCxnSpPr>
        <p:spPr>
          <a:xfrm>
            <a:off x="2697360" y="2867243"/>
            <a:ext cx="1586469"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BB291B80-69FF-402C-9DB7-A2D84B14C363}"/>
              </a:ext>
            </a:extLst>
          </p:cNvPr>
          <p:cNvSpPr/>
          <p:nvPr/>
        </p:nvSpPr>
        <p:spPr>
          <a:xfrm>
            <a:off x="2038047" y="3006697"/>
            <a:ext cx="2855935" cy="785793"/>
          </a:xfrm>
          <a:prstGeom prst="rect">
            <a:avLst/>
          </a:prstGeom>
        </p:spPr>
        <p:txBody>
          <a:bodyPr wrap="square">
            <a:spAutoFit/>
          </a:bodyPr>
          <a:lstStyle/>
          <a:p>
            <a:pPr algn="ctr">
              <a:lnSpc>
                <a:spcPct val="150000"/>
              </a:lnSpc>
            </a:pPr>
            <a:r>
              <a:rPr lang="en-US" altLang="ko-KR" sz="1600" dirty="0" err="1">
                <a:solidFill>
                  <a:schemeClr val="tx1">
                    <a:lumMod val="75000"/>
                    <a:lumOff val="25000"/>
                  </a:schemeClr>
                </a:solidFill>
                <a:latin typeface="아리따-돋움(TTF)-Bold" panose="02020603020101020101" pitchFamily="18" charset="-127"/>
                <a:ea typeface="아리따-돋움(TTF)-Bold" panose="02020603020101020101" pitchFamily="18" charset="-127"/>
              </a:rPr>
              <a:t>Kakao</a:t>
            </a:r>
            <a:r>
              <a:rPr lang="en-US" altLang="ko-KR" sz="1600" dirty="0">
                <a:solidFill>
                  <a:schemeClr val="tx1">
                    <a:lumMod val="75000"/>
                    <a:lumOff val="25000"/>
                  </a:schemeClr>
                </a:solidFill>
                <a:latin typeface="아리따-돋움(TTF)-Bold" panose="02020603020101020101" pitchFamily="18" charset="-127"/>
                <a:ea typeface="아리따-돋움(TTF)-Bold" panose="02020603020101020101" pitchFamily="18" charset="-127"/>
              </a:rPr>
              <a:t> </a:t>
            </a:r>
            <a:r>
              <a:rPr lang="ko-KR" altLang="en-US" sz="1600" dirty="0">
                <a:solidFill>
                  <a:schemeClr val="tx1">
                    <a:lumMod val="75000"/>
                    <a:lumOff val="25000"/>
                  </a:schemeClr>
                </a:solidFill>
                <a:latin typeface="아리따-돋움(TTF)-Bold" panose="02020603020101020101" pitchFamily="18" charset="-127"/>
                <a:ea typeface="아리따-돋움(TTF)-Bold" panose="02020603020101020101" pitchFamily="18" charset="-127"/>
              </a:rPr>
              <a:t>지도</a:t>
            </a:r>
            <a:endParaRPr lang="en-US" altLang="ko-KR" sz="1600" dirty="0">
              <a:solidFill>
                <a:schemeClr val="tx1">
                  <a:lumMod val="75000"/>
                  <a:lumOff val="25000"/>
                </a:schemeClr>
              </a:solidFill>
              <a:latin typeface="아리따-돋움(TTF)-Bold" panose="02020603020101020101" pitchFamily="18" charset="-127"/>
              <a:ea typeface="아리따-돋움(TTF)-Bold" panose="02020603020101020101" pitchFamily="18" charset="-127"/>
            </a:endParaRPr>
          </a:p>
          <a:p>
            <a:pPr algn="ctr">
              <a:lnSpc>
                <a:spcPct val="150000"/>
              </a:lnSpc>
            </a:pPr>
            <a:r>
              <a:rPr lang="en-US" altLang="ko-KR" sz="1600" dirty="0">
                <a:solidFill>
                  <a:schemeClr val="tx1">
                    <a:lumMod val="75000"/>
                    <a:lumOff val="25000"/>
                  </a:schemeClr>
                </a:solidFill>
                <a:latin typeface="아리따-돋움(TTF)-Bold" panose="02020603020101020101" pitchFamily="18" charset="-127"/>
                <a:ea typeface="아리따-돋움(TTF)-Bold" panose="02020603020101020101" pitchFamily="18" charset="-127"/>
              </a:rPr>
              <a:t>API</a:t>
            </a:r>
          </a:p>
        </p:txBody>
      </p:sp>
      <p:sp>
        <p:nvSpPr>
          <p:cNvPr id="20" name="직사각형 19">
            <a:extLst>
              <a:ext uri="{FF2B5EF4-FFF2-40B4-BE49-F238E27FC236}">
                <a16:creationId xmlns:a16="http://schemas.microsoft.com/office/drawing/2014/main" id="{F56058ED-DD20-44FB-9416-5ACFAE0631BC}"/>
              </a:ext>
            </a:extLst>
          </p:cNvPr>
          <p:cNvSpPr/>
          <p:nvPr/>
        </p:nvSpPr>
        <p:spPr>
          <a:xfrm>
            <a:off x="4928488" y="2416751"/>
            <a:ext cx="2855935" cy="456985"/>
          </a:xfrm>
          <a:prstGeom prst="rect">
            <a:avLst/>
          </a:prstGeom>
        </p:spPr>
        <p:txBody>
          <a:bodyPr wrap="square">
            <a:spAutoFit/>
          </a:bodyPr>
          <a:lstStyle/>
          <a:p>
            <a:pPr algn="ctr">
              <a:lnSpc>
                <a:spcPct val="150000"/>
              </a:lnSpc>
            </a:pPr>
            <a:r>
              <a:rPr lang="ko-KR" altLang="en-US" dirty="0">
                <a:solidFill>
                  <a:schemeClr val="tx1">
                    <a:lumMod val="75000"/>
                    <a:lumOff val="25000"/>
                  </a:schemeClr>
                </a:solidFill>
                <a:latin typeface="아리따-돋움(TTF)-Bold" panose="02020603020101020101" pitchFamily="18" charset="-127"/>
                <a:ea typeface="아리따-돋움(TTF)-Bold" panose="02020603020101020101" pitchFamily="18" charset="-127"/>
              </a:rPr>
              <a:t>식물 검색</a:t>
            </a:r>
            <a:r>
              <a:rPr lang="en-US" altLang="ko-KR" dirty="0">
                <a:solidFill>
                  <a:schemeClr val="tx1">
                    <a:lumMod val="75000"/>
                    <a:lumOff val="25000"/>
                  </a:schemeClr>
                </a:solidFill>
                <a:latin typeface="아리따-돋움(TTF)-Bold" panose="02020603020101020101" pitchFamily="18" charset="-127"/>
                <a:ea typeface="아리따-돋움(TTF)-Bold" panose="02020603020101020101" pitchFamily="18" charset="-127"/>
              </a:rPr>
              <a:t>/</a:t>
            </a:r>
            <a:r>
              <a:rPr lang="ko-KR" altLang="en-US" dirty="0">
                <a:solidFill>
                  <a:schemeClr val="tx1">
                    <a:lumMod val="75000"/>
                    <a:lumOff val="25000"/>
                  </a:schemeClr>
                </a:solidFill>
                <a:latin typeface="아리따-돋움(TTF)-Bold" panose="02020603020101020101" pitchFamily="18" charset="-127"/>
                <a:ea typeface="아리따-돋움(TTF)-Bold" panose="02020603020101020101" pitchFamily="18" charset="-127"/>
              </a:rPr>
              <a:t>추천</a:t>
            </a:r>
            <a:endParaRPr lang="en-US" altLang="ko-KR" dirty="0">
              <a:solidFill>
                <a:schemeClr val="tx1">
                  <a:lumMod val="75000"/>
                  <a:lumOff val="25000"/>
                </a:schemeClr>
              </a:solidFill>
              <a:latin typeface="아리따-돋움(TTF)-Bold" panose="02020603020101020101" pitchFamily="18" charset="-127"/>
              <a:ea typeface="아리따-돋움(TTF)-Bold" panose="02020603020101020101" pitchFamily="18" charset="-127"/>
            </a:endParaRPr>
          </a:p>
        </p:txBody>
      </p:sp>
      <p:sp>
        <p:nvSpPr>
          <p:cNvPr id="30" name="타원 29">
            <a:extLst>
              <a:ext uri="{FF2B5EF4-FFF2-40B4-BE49-F238E27FC236}">
                <a16:creationId xmlns:a16="http://schemas.microsoft.com/office/drawing/2014/main" id="{FF934504-D8F4-48A9-85E3-0660CDBA8984}"/>
              </a:ext>
            </a:extLst>
          </p:cNvPr>
          <p:cNvSpPr/>
          <p:nvPr/>
        </p:nvSpPr>
        <p:spPr>
          <a:xfrm>
            <a:off x="5231833" y="2077609"/>
            <a:ext cx="2249246" cy="2249246"/>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cxnSp>
        <p:nvCxnSpPr>
          <p:cNvPr id="31" name="직선 연결선 30">
            <a:extLst>
              <a:ext uri="{FF2B5EF4-FFF2-40B4-BE49-F238E27FC236}">
                <a16:creationId xmlns:a16="http://schemas.microsoft.com/office/drawing/2014/main" id="{F3139A8F-454E-4454-9510-F2BC09C8CC8F}"/>
              </a:ext>
            </a:extLst>
          </p:cNvPr>
          <p:cNvCxnSpPr/>
          <p:nvPr/>
        </p:nvCxnSpPr>
        <p:spPr>
          <a:xfrm>
            <a:off x="5570548" y="2878274"/>
            <a:ext cx="1586469"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98D67691-DB72-44D4-A84F-235BE7D77B13}"/>
              </a:ext>
            </a:extLst>
          </p:cNvPr>
          <p:cNvSpPr/>
          <p:nvPr/>
        </p:nvSpPr>
        <p:spPr>
          <a:xfrm>
            <a:off x="4911235" y="3017728"/>
            <a:ext cx="2855935" cy="699102"/>
          </a:xfrm>
          <a:prstGeom prst="rect">
            <a:avLst/>
          </a:prstGeom>
        </p:spPr>
        <p:txBody>
          <a:bodyPr wrap="square">
            <a:spAutoFit/>
          </a:bodyPr>
          <a:lstStyle/>
          <a:p>
            <a:pPr algn="ctr">
              <a:lnSpc>
                <a:spcPct val="150000"/>
              </a:lnSpc>
            </a:pPr>
            <a:r>
              <a:rPr lang="ko-KR" altLang="en-US" sz="1400" dirty="0">
                <a:solidFill>
                  <a:schemeClr val="tx1">
                    <a:lumMod val="75000"/>
                    <a:lumOff val="25000"/>
                  </a:schemeClr>
                </a:solidFill>
                <a:latin typeface="아리따-돋움(TTF)-Bold" panose="02020603020101020101" pitchFamily="18" charset="-127"/>
                <a:ea typeface="아리따-돋움(TTF)-Bold" panose="02020603020101020101" pitchFamily="18" charset="-127"/>
              </a:rPr>
              <a:t>콘텐츠</a:t>
            </a:r>
            <a:r>
              <a:rPr lang="en-US" altLang="ko-KR" sz="1400" dirty="0">
                <a:solidFill>
                  <a:schemeClr val="tx1">
                    <a:lumMod val="75000"/>
                    <a:lumOff val="25000"/>
                  </a:schemeClr>
                </a:solidFill>
                <a:latin typeface="아리따-돋움(TTF)-Bold" panose="02020603020101020101" pitchFamily="18" charset="-127"/>
                <a:ea typeface="아리따-돋움(TTF)-Bold" panose="02020603020101020101" pitchFamily="18" charset="-127"/>
              </a:rPr>
              <a:t>(</a:t>
            </a:r>
            <a:r>
              <a:rPr lang="ko-KR" altLang="en-US" sz="1400" dirty="0">
                <a:solidFill>
                  <a:schemeClr val="tx1">
                    <a:lumMod val="75000"/>
                    <a:lumOff val="25000"/>
                  </a:schemeClr>
                </a:solidFill>
                <a:latin typeface="아리따-돋움(TTF)-Bold" panose="02020603020101020101" pitchFamily="18" charset="-127"/>
                <a:ea typeface="아리따-돋움(TTF)-Bold" panose="02020603020101020101" pitchFamily="18" charset="-127"/>
              </a:rPr>
              <a:t>내용</a:t>
            </a:r>
            <a:r>
              <a:rPr lang="en-US" altLang="ko-KR" sz="1400" dirty="0">
                <a:solidFill>
                  <a:schemeClr val="tx1">
                    <a:lumMod val="75000"/>
                    <a:lumOff val="25000"/>
                  </a:schemeClr>
                </a:solidFill>
                <a:latin typeface="아리따-돋움(TTF)-Bold" panose="02020603020101020101" pitchFamily="18" charset="-127"/>
                <a:ea typeface="아리따-돋움(TTF)-Bold" panose="02020603020101020101" pitchFamily="18" charset="-127"/>
              </a:rPr>
              <a:t>) </a:t>
            </a:r>
          </a:p>
          <a:p>
            <a:pPr algn="ctr">
              <a:lnSpc>
                <a:spcPct val="150000"/>
              </a:lnSpc>
            </a:pPr>
            <a:r>
              <a:rPr lang="ko-KR" altLang="en-US" sz="1400" dirty="0">
                <a:solidFill>
                  <a:schemeClr val="tx1">
                    <a:lumMod val="75000"/>
                    <a:lumOff val="25000"/>
                  </a:schemeClr>
                </a:solidFill>
                <a:latin typeface="아리따-돋움(TTF)-Bold" panose="02020603020101020101" pitchFamily="18" charset="-127"/>
                <a:ea typeface="아리따-돋움(TTF)-Bold" panose="02020603020101020101" pitchFamily="18" charset="-127"/>
              </a:rPr>
              <a:t>기반 필터링</a:t>
            </a:r>
            <a:endParaRPr lang="en-US" altLang="ko-KR" sz="1400" dirty="0">
              <a:solidFill>
                <a:schemeClr val="tx1">
                  <a:lumMod val="75000"/>
                  <a:lumOff val="25000"/>
                </a:schemeClr>
              </a:solidFill>
              <a:latin typeface="아리따-돋움(TTF)-Bold" panose="02020603020101020101" pitchFamily="18" charset="-127"/>
              <a:ea typeface="아리따-돋움(TTF)-Bold" panose="02020603020101020101" pitchFamily="18" charset="-127"/>
            </a:endParaRPr>
          </a:p>
        </p:txBody>
      </p:sp>
      <p:sp>
        <p:nvSpPr>
          <p:cNvPr id="33" name="직사각형 32">
            <a:extLst>
              <a:ext uri="{FF2B5EF4-FFF2-40B4-BE49-F238E27FC236}">
                <a16:creationId xmlns:a16="http://schemas.microsoft.com/office/drawing/2014/main" id="{87D55F8B-2FA2-4434-AFD9-6E3631B528F9}"/>
              </a:ext>
            </a:extLst>
          </p:cNvPr>
          <p:cNvSpPr/>
          <p:nvPr/>
        </p:nvSpPr>
        <p:spPr>
          <a:xfrm>
            <a:off x="1890972" y="1695514"/>
            <a:ext cx="5609005" cy="461665"/>
          </a:xfrm>
          <a:prstGeom prst="rect">
            <a:avLst/>
          </a:prstGeom>
          <a:noFill/>
        </p:spPr>
        <p:txBody>
          <a:bodyPr wrap="square">
            <a:spAutoFit/>
          </a:bodyPr>
          <a:lstStyle/>
          <a:p>
            <a:r>
              <a:rPr lang="en-US" altLang="ko-KR" sz="24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TOOL </a:t>
            </a:r>
            <a:r>
              <a:rPr lang="ko-KR" altLang="en-US" sz="24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a:t>
            </a:r>
            <a:endParaRPr lang="en-US" altLang="ko-KR" sz="2400" dirty="0">
              <a:solidFill>
                <a:schemeClr val="tx1">
                  <a:lumMod val="85000"/>
                  <a:lumOff val="15000"/>
                </a:schemeClr>
              </a:solidFill>
              <a:latin typeface="아리따-돋움(TTF)-Medium" panose="02020603020101020101" pitchFamily="18" charset="-127"/>
              <a:ea typeface="아리따-돋움(TTF)-Medium" panose="02020603020101020101" pitchFamily="18" charset="-127"/>
            </a:endParaRPr>
          </a:p>
        </p:txBody>
      </p:sp>
    </p:spTree>
    <p:extLst>
      <p:ext uri="{BB962C8B-B14F-4D97-AF65-F5344CB8AC3E}">
        <p14:creationId xmlns:p14="http://schemas.microsoft.com/office/powerpoint/2010/main" val="690963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DCC2CE5-58D7-44E1-A648-84C56CED3C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302"/>
          <a:stretch/>
        </p:blipFill>
        <p:spPr>
          <a:xfrm>
            <a:off x="389104" y="1019213"/>
            <a:ext cx="9127791" cy="5201687"/>
          </a:xfrm>
          <a:prstGeom prst="rect">
            <a:avLst/>
          </a:prstGeom>
        </p:spPr>
      </p:pic>
      <p:sp>
        <p:nvSpPr>
          <p:cNvPr id="5" name="직사각형 4">
            <a:extLst>
              <a:ext uri="{FF2B5EF4-FFF2-40B4-BE49-F238E27FC236}">
                <a16:creationId xmlns:a16="http://schemas.microsoft.com/office/drawing/2014/main" id="{B18AC56F-1371-4484-9CD5-FCEF9B5D17F6}"/>
              </a:ext>
            </a:extLst>
          </p:cNvPr>
          <p:cNvSpPr/>
          <p:nvPr/>
        </p:nvSpPr>
        <p:spPr>
          <a:xfrm>
            <a:off x="6137436" y="241076"/>
            <a:ext cx="3743332" cy="307777"/>
          </a:xfrm>
          <a:prstGeom prst="rect">
            <a:avLst/>
          </a:prstGeom>
        </p:spPr>
        <p:txBody>
          <a:bodyPr wrap="none">
            <a:spAutoFit/>
          </a:bodyPr>
          <a:lstStyle/>
          <a:p>
            <a:r>
              <a:rPr lang="en-US" altLang="ko-KR" sz="1400" dirty="0">
                <a:latin typeface="아리따-돋움(TTF)-Light" panose="02020603020101020101" pitchFamily="18" charset="-127"/>
                <a:ea typeface="아리따-돋움(TTF)-Light" panose="02020603020101020101" pitchFamily="18" charset="-127"/>
              </a:rPr>
              <a:t>* </a:t>
            </a:r>
            <a:r>
              <a:rPr lang="ko-KR" altLang="en-US" sz="1400" dirty="0">
                <a:latin typeface="아리따-돋움(TTF)-Light" panose="02020603020101020101" pitchFamily="18" charset="-127"/>
                <a:ea typeface="아리따-돋움(TTF)-Light" panose="02020603020101020101" pitchFamily="18" charset="-127"/>
              </a:rPr>
              <a:t>본 시스템의 이미지는 실제와 다를 수 있습니다</a:t>
            </a:r>
            <a:r>
              <a:rPr lang="en-US" altLang="ko-KR" sz="1400" dirty="0">
                <a:latin typeface="아리따-돋움(TTF)-Light" panose="02020603020101020101" pitchFamily="18" charset="-127"/>
                <a:ea typeface="아리따-돋움(TTF)-Light" panose="02020603020101020101" pitchFamily="18" charset="-127"/>
              </a:rPr>
              <a:t>.</a:t>
            </a:r>
            <a:endParaRPr lang="ko-KR" altLang="en-US" sz="1400" dirty="0">
              <a:latin typeface="아리따-돋움(TTF)-Light" panose="02020603020101020101" pitchFamily="18" charset="-127"/>
              <a:ea typeface="아리따-돋움(TTF)-Light" panose="02020603020101020101" pitchFamily="18" charset="-127"/>
            </a:endParaRPr>
          </a:p>
        </p:txBody>
      </p:sp>
      <p:sp>
        <p:nvSpPr>
          <p:cNvPr id="12" name="직사각형 11">
            <a:extLst>
              <a:ext uri="{FF2B5EF4-FFF2-40B4-BE49-F238E27FC236}">
                <a16:creationId xmlns:a16="http://schemas.microsoft.com/office/drawing/2014/main" id="{71FFB377-EEF5-412D-8EB7-8C262876AACD}"/>
              </a:ext>
            </a:extLst>
          </p:cNvPr>
          <p:cNvSpPr/>
          <p:nvPr/>
        </p:nvSpPr>
        <p:spPr>
          <a:xfrm>
            <a:off x="1798471" y="4985886"/>
            <a:ext cx="6405961"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3" name="직사각형 12">
            <a:extLst>
              <a:ext uri="{FF2B5EF4-FFF2-40B4-BE49-F238E27FC236}">
                <a16:creationId xmlns:a16="http://schemas.microsoft.com/office/drawing/2014/main" id="{835A0FF1-7E98-4CBE-9259-BBCC8CCB1A53}"/>
              </a:ext>
            </a:extLst>
          </p:cNvPr>
          <p:cNvSpPr/>
          <p:nvPr/>
        </p:nvSpPr>
        <p:spPr>
          <a:xfrm flipV="1">
            <a:off x="1798472" y="1825178"/>
            <a:ext cx="6405960"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4" name="그림 13">
            <a:extLst>
              <a:ext uri="{FF2B5EF4-FFF2-40B4-BE49-F238E27FC236}">
                <a16:creationId xmlns:a16="http://schemas.microsoft.com/office/drawing/2014/main" id="{732FFF43-F528-484D-884B-E6571B5A98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9999" y="3620057"/>
            <a:ext cx="1315377" cy="1315377"/>
          </a:xfrm>
          <a:prstGeom prst="rect">
            <a:avLst/>
          </a:prstGeom>
        </p:spPr>
      </p:pic>
      <p:sp>
        <p:nvSpPr>
          <p:cNvPr id="17" name="직사각형 16">
            <a:extLst>
              <a:ext uri="{FF2B5EF4-FFF2-40B4-BE49-F238E27FC236}">
                <a16:creationId xmlns:a16="http://schemas.microsoft.com/office/drawing/2014/main" id="{2C581582-7B3A-4381-8063-647A90F6CD1C}"/>
              </a:ext>
            </a:extLst>
          </p:cNvPr>
          <p:cNvSpPr/>
          <p:nvPr/>
        </p:nvSpPr>
        <p:spPr>
          <a:xfrm>
            <a:off x="4025232" y="4939590"/>
            <a:ext cx="5137746" cy="400110"/>
          </a:xfrm>
          <a:prstGeom prst="rect">
            <a:avLst/>
          </a:prstGeom>
        </p:spPr>
        <p:txBody>
          <a:bodyPr vert="horz" wrap="square">
            <a:spAutoFit/>
          </a:bodyPr>
          <a:lstStyle/>
          <a:p>
            <a:endParaRPr lang="en-US" altLang="ko-KR" sz="600"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r>
              <a:rPr lang="en-US" altLang="ko-KR" sz="1400"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Plant, Plant! </a:t>
            </a:r>
            <a:r>
              <a:rPr lang="en-US" altLang="ko-KR" sz="1100"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Forestry Efficiency and Benefits Assessment System</a:t>
            </a:r>
            <a:endParaRPr lang="en-US" altLang="ko-KR" sz="1400"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p:txBody>
      </p:sp>
      <p:sp>
        <p:nvSpPr>
          <p:cNvPr id="18" name="직사각형 17">
            <a:extLst>
              <a:ext uri="{FF2B5EF4-FFF2-40B4-BE49-F238E27FC236}">
                <a16:creationId xmlns:a16="http://schemas.microsoft.com/office/drawing/2014/main" id="{28937C2B-F422-4BE9-99E4-49940D0171E9}"/>
              </a:ext>
            </a:extLst>
          </p:cNvPr>
          <p:cNvSpPr/>
          <p:nvPr/>
        </p:nvSpPr>
        <p:spPr>
          <a:xfrm>
            <a:off x="1669136" y="1471614"/>
            <a:ext cx="4155305" cy="646331"/>
          </a:xfrm>
          <a:prstGeom prst="rect">
            <a:avLst/>
          </a:prstGeom>
        </p:spPr>
        <p:txBody>
          <a:bodyPr wrap="none">
            <a:spAutoFit/>
          </a:bodyPr>
          <a:lstStyle/>
          <a:p>
            <a:r>
              <a:rPr lang="ko-KR" altLang="en-US"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플랜트</a:t>
            </a:r>
            <a:r>
              <a:rPr lang="en-US" altLang="ko-KR"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 </a:t>
            </a:r>
            <a:r>
              <a:rPr lang="ko-KR" altLang="en-US"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플랜트</a:t>
            </a:r>
            <a:r>
              <a:rPr lang="en-US" altLang="ko-KR"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 </a:t>
            </a:r>
            <a:r>
              <a:rPr lang="ko-KR" altLang="en-US" sz="1200"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식목 기대효과 분석 및 이익산출 시스템 </a:t>
            </a:r>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p:txBody>
      </p:sp>
      <p:sp>
        <p:nvSpPr>
          <p:cNvPr id="19" name="직사각형 18">
            <a:extLst>
              <a:ext uri="{FF2B5EF4-FFF2-40B4-BE49-F238E27FC236}">
                <a16:creationId xmlns:a16="http://schemas.microsoft.com/office/drawing/2014/main" id="{8E2F36D6-9681-4BB3-99E7-E5B83646F825}"/>
              </a:ext>
            </a:extLst>
          </p:cNvPr>
          <p:cNvSpPr/>
          <p:nvPr/>
        </p:nvSpPr>
        <p:spPr>
          <a:xfrm>
            <a:off x="2441196" y="2892551"/>
            <a:ext cx="4043494" cy="2939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862B4E22-56DD-4552-B3FE-2486E4EAEBF3}"/>
              </a:ext>
            </a:extLst>
          </p:cNvPr>
          <p:cNvSpPr txBox="1"/>
          <p:nvPr/>
        </p:nvSpPr>
        <p:spPr>
          <a:xfrm>
            <a:off x="2387771" y="2471509"/>
            <a:ext cx="1837362" cy="338554"/>
          </a:xfrm>
          <a:prstGeom prst="rect">
            <a:avLst/>
          </a:prstGeom>
          <a:noFill/>
        </p:spPr>
        <p:txBody>
          <a:bodyPr wrap="none" rtlCol="0">
            <a:spAutoFit/>
          </a:bodyPr>
          <a:lstStyle/>
          <a:p>
            <a:r>
              <a:rPr lang="ko-KR" altLang="en-US" sz="1600" dirty="0">
                <a:latin typeface="아리따-돋움(TTF)-SemiBold" panose="02020603020101020101" pitchFamily="18" charset="-127"/>
                <a:ea typeface="아리따-돋움(TTF)-SemiBold" panose="02020603020101020101" pitchFamily="18" charset="-127"/>
              </a:rPr>
              <a:t>주소를 입력하세요</a:t>
            </a:r>
            <a:r>
              <a:rPr lang="en-US" altLang="ko-KR" sz="1600" dirty="0">
                <a:latin typeface="아리따-돋움(TTF)-SemiBold" panose="02020603020101020101" pitchFamily="18" charset="-127"/>
                <a:ea typeface="아리따-돋움(TTF)-SemiBold" panose="02020603020101020101" pitchFamily="18" charset="-127"/>
              </a:rPr>
              <a:t>. </a:t>
            </a:r>
            <a:endParaRPr lang="ko-KR" altLang="en-US" sz="1600" dirty="0">
              <a:latin typeface="아리따-돋움(TTF)-SemiBold" panose="02020603020101020101" pitchFamily="18" charset="-127"/>
              <a:ea typeface="아리따-돋움(TTF)-SemiBold" panose="02020603020101020101" pitchFamily="18" charset="-127"/>
            </a:endParaRPr>
          </a:p>
        </p:txBody>
      </p:sp>
      <p:sp>
        <p:nvSpPr>
          <p:cNvPr id="20" name="직사각형 19">
            <a:extLst>
              <a:ext uri="{FF2B5EF4-FFF2-40B4-BE49-F238E27FC236}">
                <a16:creationId xmlns:a16="http://schemas.microsoft.com/office/drawing/2014/main" id="{742C8890-9A06-4009-9E8C-F0803AE31D08}"/>
              </a:ext>
            </a:extLst>
          </p:cNvPr>
          <p:cNvSpPr/>
          <p:nvPr/>
        </p:nvSpPr>
        <p:spPr>
          <a:xfrm>
            <a:off x="2464226" y="2878706"/>
            <a:ext cx="3360215" cy="307777"/>
          </a:xfrm>
          <a:prstGeom prst="rect">
            <a:avLst/>
          </a:prstGeom>
        </p:spPr>
        <p:txBody>
          <a:bodyPr wrap="none">
            <a:spAutoFit/>
          </a:bodyPr>
          <a:lstStyle/>
          <a:p>
            <a:r>
              <a:rPr lang="ko-KR" altLang="en-US" sz="1400" dirty="0">
                <a:solidFill>
                  <a:srgbClr val="222222"/>
                </a:solidFill>
                <a:latin typeface="아리따-돋움(TTF)-Light" panose="02020603020101020101" pitchFamily="18" charset="-127"/>
                <a:ea typeface="아리따-돋움(TTF)-Light" panose="02020603020101020101" pitchFamily="18" charset="-127"/>
              </a:rPr>
              <a:t>서울 성북구 </a:t>
            </a:r>
            <a:r>
              <a:rPr lang="ko-KR" altLang="en-US" sz="1400" dirty="0" err="1">
                <a:solidFill>
                  <a:srgbClr val="222222"/>
                </a:solidFill>
                <a:latin typeface="아리따-돋움(TTF)-Light" panose="02020603020101020101" pitchFamily="18" charset="-127"/>
                <a:ea typeface="아리따-돋움(TTF)-Light" panose="02020603020101020101" pitchFamily="18" charset="-127"/>
              </a:rPr>
              <a:t>안암로</a:t>
            </a:r>
            <a:r>
              <a:rPr lang="ko-KR" altLang="en-US" sz="1400" dirty="0">
                <a:solidFill>
                  <a:srgbClr val="222222"/>
                </a:solidFill>
                <a:latin typeface="아리따-돋움(TTF)-Light" panose="02020603020101020101" pitchFamily="18" charset="-127"/>
                <a:ea typeface="아리따-돋움(TTF)-Light" panose="02020603020101020101" pitchFamily="18" charset="-127"/>
              </a:rPr>
              <a:t> </a:t>
            </a:r>
            <a:r>
              <a:rPr lang="en-US" altLang="ko-KR" sz="1400" dirty="0">
                <a:solidFill>
                  <a:srgbClr val="222222"/>
                </a:solidFill>
                <a:latin typeface="아리따-돋움(TTF)-Light" panose="02020603020101020101" pitchFamily="18" charset="-127"/>
                <a:ea typeface="아리따-돋움(TTF)-Light" panose="02020603020101020101" pitchFamily="18" charset="-127"/>
              </a:rPr>
              <a:t>145, </a:t>
            </a:r>
            <a:r>
              <a:rPr lang="ko-KR" altLang="en-US" sz="1400" dirty="0">
                <a:solidFill>
                  <a:srgbClr val="222222"/>
                </a:solidFill>
                <a:latin typeface="아리따-돋움(TTF)-Light" panose="02020603020101020101" pitchFamily="18" charset="-127"/>
                <a:ea typeface="아리따-돋움(TTF)-Light" panose="02020603020101020101" pitchFamily="18" charset="-127"/>
              </a:rPr>
              <a:t>고려대학교 공학관</a:t>
            </a:r>
            <a:endParaRPr lang="ko-KR" altLang="en-US" sz="1400" dirty="0">
              <a:latin typeface="아리따-돋움(TTF)-Light" panose="02020603020101020101" pitchFamily="18" charset="-127"/>
              <a:ea typeface="아리따-돋움(TTF)-Light" panose="02020603020101020101" pitchFamily="18" charset="-127"/>
            </a:endParaRPr>
          </a:p>
        </p:txBody>
      </p:sp>
    </p:spTree>
    <p:extLst>
      <p:ext uri="{BB962C8B-B14F-4D97-AF65-F5344CB8AC3E}">
        <p14:creationId xmlns:p14="http://schemas.microsoft.com/office/powerpoint/2010/main" val="1381568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DCC2CE5-58D7-44E1-A648-84C56CED3C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302"/>
          <a:stretch/>
        </p:blipFill>
        <p:spPr>
          <a:xfrm>
            <a:off x="389104" y="1019213"/>
            <a:ext cx="9127791" cy="5201687"/>
          </a:xfrm>
          <a:prstGeom prst="rect">
            <a:avLst/>
          </a:prstGeom>
        </p:spPr>
      </p:pic>
      <p:sp>
        <p:nvSpPr>
          <p:cNvPr id="5" name="직사각형 4">
            <a:extLst>
              <a:ext uri="{FF2B5EF4-FFF2-40B4-BE49-F238E27FC236}">
                <a16:creationId xmlns:a16="http://schemas.microsoft.com/office/drawing/2014/main" id="{B18AC56F-1371-4484-9CD5-FCEF9B5D17F6}"/>
              </a:ext>
            </a:extLst>
          </p:cNvPr>
          <p:cNvSpPr/>
          <p:nvPr/>
        </p:nvSpPr>
        <p:spPr>
          <a:xfrm>
            <a:off x="6137436" y="241076"/>
            <a:ext cx="3743332" cy="307777"/>
          </a:xfrm>
          <a:prstGeom prst="rect">
            <a:avLst/>
          </a:prstGeom>
        </p:spPr>
        <p:txBody>
          <a:bodyPr wrap="none">
            <a:spAutoFit/>
          </a:bodyPr>
          <a:lstStyle/>
          <a:p>
            <a:r>
              <a:rPr lang="en-US" altLang="ko-KR" sz="1400" dirty="0">
                <a:latin typeface="아리따-돋움(TTF)-Light" panose="02020603020101020101" pitchFamily="18" charset="-127"/>
                <a:ea typeface="아리따-돋움(TTF)-Light" panose="02020603020101020101" pitchFamily="18" charset="-127"/>
              </a:rPr>
              <a:t>* </a:t>
            </a:r>
            <a:r>
              <a:rPr lang="ko-KR" altLang="en-US" sz="1400" dirty="0">
                <a:latin typeface="아리따-돋움(TTF)-Light" panose="02020603020101020101" pitchFamily="18" charset="-127"/>
                <a:ea typeface="아리따-돋움(TTF)-Light" panose="02020603020101020101" pitchFamily="18" charset="-127"/>
              </a:rPr>
              <a:t>본 시스템의 이미지는 실제와 다를 수 있습니다</a:t>
            </a:r>
            <a:r>
              <a:rPr lang="en-US" altLang="ko-KR" sz="1400" dirty="0">
                <a:latin typeface="아리따-돋움(TTF)-Light" panose="02020603020101020101" pitchFamily="18" charset="-127"/>
                <a:ea typeface="아리따-돋움(TTF)-Light" panose="02020603020101020101" pitchFamily="18" charset="-127"/>
              </a:rPr>
              <a:t>.</a:t>
            </a:r>
            <a:endParaRPr lang="ko-KR" altLang="en-US" sz="1400" dirty="0">
              <a:latin typeface="아리따-돋움(TTF)-Light" panose="02020603020101020101" pitchFamily="18" charset="-127"/>
              <a:ea typeface="아리따-돋움(TTF)-Light" panose="02020603020101020101" pitchFamily="18" charset="-127"/>
            </a:endParaRPr>
          </a:p>
        </p:txBody>
      </p:sp>
      <p:sp>
        <p:nvSpPr>
          <p:cNvPr id="12" name="직사각형 11">
            <a:extLst>
              <a:ext uri="{FF2B5EF4-FFF2-40B4-BE49-F238E27FC236}">
                <a16:creationId xmlns:a16="http://schemas.microsoft.com/office/drawing/2014/main" id="{71FFB377-EEF5-412D-8EB7-8C262876AACD}"/>
              </a:ext>
            </a:extLst>
          </p:cNvPr>
          <p:cNvSpPr/>
          <p:nvPr/>
        </p:nvSpPr>
        <p:spPr>
          <a:xfrm>
            <a:off x="1798471" y="4985886"/>
            <a:ext cx="6405961"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3" name="직사각형 12">
            <a:extLst>
              <a:ext uri="{FF2B5EF4-FFF2-40B4-BE49-F238E27FC236}">
                <a16:creationId xmlns:a16="http://schemas.microsoft.com/office/drawing/2014/main" id="{835A0FF1-7E98-4CBE-9259-BBCC8CCB1A53}"/>
              </a:ext>
            </a:extLst>
          </p:cNvPr>
          <p:cNvSpPr/>
          <p:nvPr/>
        </p:nvSpPr>
        <p:spPr>
          <a:xfrm flipV="1">
            <a:off x="1798472" y="1825178"/>
            <a:ext cx="6405960"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7" name="직사각형 16">
            <a:extLst>
              <a:ext uri="{FF2B5EF4-FFF2-40B4-BE49-F238E27FC236}">
                <a16:creationId xmlns:a16="http://schemas.microsoft.com/office/drawing/2014/main" id="{2C581582-7B3A-4381-8063-647A90F6CD1C}"/>
              </a:ext>
            </a:extLst>
          </p:cNvPr>
          <p:cNvSpPr/>
          <p:nvPr/>
        </p:nvSpPr>
        <p:spPr>
          <a:xfrm>
            <a:off x="4025232" y="4939590"/>
            <a:ext cx="5137746" cy="400110"/>
          </a:xfrm>
          <a:prstGeom prst="rect">
            <a:avLst/>
          </a:prstGeom>
        </p:spPr>
        <p:txBody>
          <a:bodyPr vert="horz" wrap="square">
            <a:spAutoFit/>
          </a:bodyPr>
          <a:lstStyle/>
          <a:p>
            <a:endParaRPr lang="en-US" altLang="ko-KR" sz="600"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r>
              <a:rPr lang="en-US" altLang="ko-KR" sz="1400"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Plant, Plant! </a:t>
            </a:r>
            <a:r>
              <a:rPr lang="en-US" altLang="ko-KR" sz="1100"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Forestry Efficiency and Benefits Assessment System</a:t>
            </a:r>
            <a:endParaRPr lang="en-US" altLang="ko-KR" sz="1400"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p:txBody>
      </p:sp>
      <p:sp>
        <p:nvSpPr>
          <p:cNvPr id="18" name="직사각형 17">
            <a:extLst>
              <a:ext uri="{FF2B5EF4-FFF2-40B4-BE49-F238E27FC236}">
                <a16:creationId xmlns:a16="http://schemas.microsoft.com/office/drawing/2014/main" id="{28937C2B-F422-4BE9-99E4-49940D0171E9}"/>
              </a:ext>
            </a:extLst>
          </p:cNvPr>
          <p:cNvSpPr/>
          <p:nvPr/>
        </p:nvSpPr>
        <p:spPr>
          <a:xfrm>
            <a:off x="1669136" y="1471614"/>
            <a:ext cx="4155305" cy="646331"/>
          </a:xfrm>
          <a:prstGeom prst="rect">
            <a:avLst/>
          </a:prstGeom>
        </p:spPr>
        <p:txBody>
          <a:bodyPr wrap="none">
            <a:spAutoFit/>
          </a:bodyPr>
          <a:lstStyle/>
          <a:p>
            <a:r>
              <a:rPr lang="ko-KR" altLang="en-US"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플랜트</a:t>
            </a:r>
            <a:r>
              <a:rPr lang="en-US" altLang="ko-KR"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 </a:t>
            </a:r>
            <a:r>
              <a:rPr lang="ko-KR" altLang="en-US"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플랜트</a:t>
            </a:r>
            <a:r>
              <a:rPr lang="en-US" altLang="ko-KR"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 </a:t>
            </a:r>
            <a:r>
              <a:rPr lang="ko-KR" altLang="en-US" sz="1200"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식목 기대효과 분석 및 이익산출 시스템 </a:t>
            </a:r>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p:txBody>
      </p:sp>
      <p:pic>
        <p:nvPicPr>
          <p:cNvPr id="2" name="그림 1">
            <a:extLst>
              <a:ext uri="{FF2B5EF4-FFF2-40B4-BE49-F238E27FC236}">
                <a16:creationId xmlns:a16="http://schemas.microsoft.com/office/drawing/2014/main" id="{E6CE962B-1FF5-4CB7-97C0-F9E6C1A44DA1}"/>
              </a:ext>
            </a:extLst>
          </p:cNvPr>
          <p:cNvPicPr>
            <a:picLocks noChangeAspect="1"/>
          </p:cNvPicPr>
          <p:nvPr/>
        </p:nvPicPr>
        <p:blipFill>
          <a:blip r:embed="rId3"/>
          <a:stretch>
            <a:fillRect/>
          </a:stretch>
        </p:blipFill>
        <p:spPr>
          <a:xfrm>
            <a:off x="3300198" y="1982553"/>
            <a:ext cx="3543674" cy="2845381"/>
          </a:xfrm>
          <a:prstGeom prst="rect">
            <a:avLst/>
          </a:prstGeom>
        </p:spPr>
      </p:pic>
      <p:pic>
        <p:nvPicPr>
          <p:cNvPr id="3" name="그림 2">
            <a:extLst>
              <a:ext uri="{FF2B5EF4-FFF2-40B4-BE49-F238E27FC236}">
                <a16:creationId xmlns:a16="http://schemas.microsoft.com/office/drawing/2014/main" id="{0171188C-E22F-43EC-8769-30BD44315275}"/>
              </a:ext>
            </a:extLst>
          </p:cNvPr>
          <p:cNvPicPr>
            <a:picLocks noChangeAspect="1"/>
          </p:cNvPicPr>
          <p:nvPr/>
        </p:nvPicPr>
        <p:blipFill>
          <a:blip r:embed="rId4"/>
          <a:stretch>
            <a:fillRect/>
          </a:stretch>
        </p:blipFill>
        <p:spPr>
          <a:xfrm flipH="1">
            <a:off x="6587557" y="1998484"/>
            <a:ext cx="256315" cy="1507135"/>
          </a:xfrm>
          <a:prstGeom prst="rect">
            <a:avLst/>
          </a:prstGeom>
        </p:spPr>
      </p:pic>
      <p:pic>
        <p:nvPicPr>
          <p:cNvPr id="7" name="그림 6">
            <a:extLst>
              <a:ext uri="{FF2B5EF4-FFF2-40B4-BE49-F238E27FC236}">
                <a16:creationId xmlns:a16="http://schemas.microsoft.com/office/drawing/2014/main" id="{1160AE33-DD7B-4990-921B-7383C1876893}"/>
              </a:ext>
            </a:extLst>
          </p:cNvPr>
          <p:cNvPicPr>
            <a:picLocks noChangeAspect="1"/>
          </p:cNvPicPr>
          <p:nvPr/>
        </p:nvPicPr>
        <p:blipFill>
          <a:blip r:embed="rId5"/>
          <a:stretch>
            <a:fillRect/>
          </a:stretch>
        </p:blipFill>
        <p:spPr>
          <a:xfrm>
            <a:off x="7275752" y="3993885"/>
            <a:ext cx="727345" cy="797450"/>
          </a:xfrm>
          <a:prstGeom prst="rect">
            <a:avLst/>
          </a:prstGeom>
        </p:spPr>
      </p:pic>
      <p:cxnSp>
        <p:nvCxnSpPr>
          <p:cNvPr id="11" name="직선 연결선 10">
            <a:extLst>
              <a:ext uri="{FF2B5EF4-FFF2-40B4-BE49-F238E27FC236}">
                <a16:creationId xmlns:a16="http://schemas.microsoft.com/office/drawing/2014/main" id="{3BD6F094-E971-45CC-9A89-5CEB53601785}"/>
              </a:ext>
            </a:extLst>
          </p:cNvPr>
          <p:cNvCxnSpPr/>
          <p:nvPr/>
        </p:nvCxnSpPr>
        <p:spPr>
          <a:xfrm>
            <a:off x="4781725" y="2239861"/>
            <a:ext cx="503339" cy="939567"/>
          </a:xfrm>
          <a:prstGeom prst="line">
            <a:avLst/>
          </a:prstGeom>
          <a:ln w="38100">
            <a:solidFill>
              <a:srgbClr val="FFC000"/>
            </a:solidFill>
          </a:ln>
        </p:spPr>
        <p:style>
          <a:lnRef idx="1">
            <a:schemeClr val="accent5"/>
          </a:lnRef>
          <a:fillRef idx="0">
            <a:schemeClr val="accent5"/>
          </a:fillRef>
          <a:effectRef idx="0">
            <a:schemeClr val="accent5"/>
          </a:effectRef>
          <a:fontRef idx="minor">
            <a:schemeClr val="tx1"/>
          </a:fontRef>
        </p:style>
      </p:cxnSp>
      <p:cxnSp>
        <p:nvCxnSpPr>
          <p:cNvPr id="21" name="직선 연결선 20">
            <a:extLst>
              <a:ext uri="{FF2B5EF4-FFF2-40B4-BE49-F238E27FC236}">
                <a16:creationId xmlns:a16="http://schemas.microsoft.com/office/drawing/2014/main" id="{7B1C1CB6-11B6-494F-B2BA-E8C5A9854627}"/>
              </a:ext>
            </a:extLst>
          </p:cNvPr>
          <p:cNvCxnSpPr>
            <a:cxnSpLocks/>
          </p:cNvCxnSpPr>
          <p:nvPr/>
        </p:nvCxnSpPr>
        <p:spPr>
          <a:xfrm>
            <a:off x="4188869" y="2533372"/>
            <a:ext cx="592856" cy="1018544"/>
          </a:xfrm>
          <a:prstGeom prst="line">
            <a:avLst/>
          </a:prstGeom>
          <a:ln w="38100">
            <a:solidFill>
              <a:srgbClr val="FFC000"/>
            </a:solidFill>
          </a:ln>
        </p:spPr>
        <p:style>
          <a:lnRef idx="1">
            <a:schemeClr val="accent5"/>
          </a:lnRef>
          <a:fillRef idx="0">
            <a:schemeClr val="accent5"/>
          </a:fillRef>
          <a:effectRef idx="0">
            <a:schemeClr val="accent5"/>
          </a:effectRef>
          <a:fontRef idx="minor">
            <a:schemeClr val="tx1"/>
          </a:fontRef>
        </p:style>
      </p:cxnSp>
      <p:cxnSp>
        <p:nvCxnSpPr>
          <p:cNvPr id="22" name="직선 연결선 21">
            <a:extLst>
              <a:ext uri="{FF2B5EF4-FFF2-40B4-BE49-F238E27FC236}">
                <a16:creationId xmlns:a16="http://schemas.microsoft.com/office/drawing/2014/main" id="{BE149C28-52FE-471D-BB0B-5CD590475DB4}"/>
              </a:ext>
            </a:extLst>
          </p:cNvPr>
          <p:cNvCxnSpPr>
            <a:cxnSpLocks/>
          </p:cNvCxnSpPr>
          <p:nvPr/>
        </p:nvCxnSpPr>
        <p:spPr>
          <a:xfrm flipV="1">
            <a:off x="4188869" y="2211648"/>
            <a:ext cx="592856" cy="321724"/>
          </a:xfrm>
          <a:prstGeom prst="line">
            <a:avLst/>
          </a:prstGeom>
          <a:ln w="38100">
            <a:solidFill>
              <a:srgbClr val="FFC000"/>
            </a:solidFill>
          </a:ln>
        </p:spPr>
        <p:style>
          <a:lnRef idx="1">
            <a:schemeClr val="accent5"/>
          </a:lnRef>
          <a:fillRef idx="0">
            <a:schemeClr val="accent5"/>
          </a:fillRef>
          <a:effectRef idx="0">
            <a:schemeClr val="accent5"/>
          </a:effectRef>
          <a:fontRef idx="minor">
            <a:schemeClr val="tx1"/>
          </a:fontRef>
        </p:style>
      </p:cxnSp>
      <p:cxnSp>
        <p:nvCxnSpPr>
          <p:cNvPr id="26" name="직선 연결선 25">
            <a:extLst>
              <a:ext uri="{FF2B5EF4-FFF2-40B4-BE49-F238E27FC236}">
                <a16:creationId xmlns:a16="http://schemas.microsoft.com/office/drawing/2014/main" id="{0FA6C744-B195-4849-BEA8-E298058AA858}"/>
              </a:ext>
            </a:extLst>
          </p:cNvPr>
          <p:cNvCxnSpPr>
            <a:cxnSpLocks/>
          </p:cNvCxnSpPr>
          <p:nvPr/>
        </p:nvCxnSpPr>
        <p:spPr>
          <a:xfrm flipH="1">
            <a:off x="3874436" y="3536400"/>
            <a:ext cx="935219" cy="531186"/>
          </a:xfrm>
          <a:prstGeom prst="line">
            <a:avLst/>
          </a:prstGeom>
          <a:ln w="38100">
            <a:solidFill>
              <a:srgbClr val="FFC000"/>
            </a:solidFill>
          </a:ln>
        </p:spPr>
        <p:style>
          <a:lnRef idx="1">
            <a:schemeClr val="accent5"/>
          </a:lnRef>
          <a:fillRef idx="0">
            <a:schemeClr val="accent5"/>
          </a:fillRef>
          <a:effectRef idx="0">
            <a:schemeClr val="accent5"/>
          </a:effectRef>
          <a:fontRef idx="minor">
            <a:schemeClr val="tx1"/>
          </a:fontRef>
        </p:style>
      </p:cxnSp>
      <p:pic>
        <p:nvPicPr>
          <p:cNvPr id="29" name="그림 28">
            <a:extLst>
              <a:ext uri="{FF2B5EF4-FFF2-40B4-BE49-F238E27FC236}">
                <a16:creationId xmlns:a16="http://schemas.microsoft.com/office/drawing/2014/main" id="{F5D8553E-C496-42E9-9A28-08DF9932E55C}"/>
              </a:ext>
            </a:extLst>
          </p:cNvPr>
          <p:cNvPicPr>
            <a:picLocks noChangeAspect="1"/>
          </p:cNvPicPr>
          <p:nvPr/>
        </p:nvPicPr>
        <p:blipFill>
          <a:blip r:embed="rId6">
            <a:clrChange>
              <a:clrFrom>
                <a:srgbClr val="646464"/>
              </a:clrFrom>
              <a:clrTo>
                <a:srgbClr val="646464">
                  <a:alpha val="0"/>
                </a:srgbClr>
              </a:clrTo>
            </a:clrChange>
            <a:alphaModFix/>
            <a:duotone>
              <a:schemeClr val="accent4">
                <a:shade val="45000"/>
                <a:satMod val="135000"/>
              </a:schemeClr>
              <a:prstClr val="white"/>
            </a:duotone>
            <a:extLst>
              <a:ext uri="{BEBA8EAE-BF5A-486C-A8C5-ECC9F3942E4B}">
                <a14:imgProps xmlns:a14="http://schemas.microsoft.com/office/drawing/2010/main">
                  <a14:imgLayer r:embed="rId7">
                    <a14:imgEffect>
                      <a14:backgroundRemoval t="9890" b="89011" l="8434" r="89157">
                        <a14:foregroundMark x1="81928" y1="25275" x2="84337" y2="34066"/>
                        <a14:foregroundMark x1="77108" y1="41758" x2="57831" y2="26374"/>
                        <a14:foregroundMark x1="14458" y1="86813" x2="8434" y2="87912"/>
                      </a14:backgroundRemoval>
                    </a14:imgEffect>
                  </a14:imgLayer>
                </a14:imgProps>
              </a:ext>
            </a:extLst>
          </a:blip>
          <a:stretch>
            <a:fillRect/>
          </a:stretch>
        </p:blipFill>
        <p:spPr>
          <a:xfrm rot="19807067">
            <a:off x="5256580" y="2805805"/>
            <a:ext cx="316670" cy="347192"/>
          </a:xfrm>
          <a:prstGeom prst="rect">
            <a:avLst/>
          </a:prstGeom>
        </p:spPr>
      </p:pic>
    </p:spTree>
    <p:extLst>
      <p:ext uri="{BB962C8B-B14F-4D97-AF65-F5344CB8AC3E}">
        <p14:creationId xmlns:p14="http://schemas.microsoft.com/office/powerpoint/2010/main" val="3746759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DCC2CE5-58D7-44E1-A648-84C56CED3C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302"/>
          <a:stretch/>
        </p:blipFill>
        <p:spPr>
          <a:xfrm>
            <a:off x="389104" y="1019213"/>
            <a:ext cx="9127791" cy="5201687"/>
          </a:xfrm>
          <a:prstGeom prst="rect">
            <a:avLst/>
          </a:prstGeom>
        </p:spPr>
      </p:pic>
      <p:sp>
        <p:nvSpPr>
          <p:cNvPr id="5" name="직사각형 4">
            <a:extLst>
              <a:ext uri="{FF2B5EF4-FFF2-40B4-BE49-F238E27FC236}">
                <a16:creationId xmlns:a16="http://schemas.microsoft.com/office/drawing/2014/main" id="{B18AC56F-1371-4484-9CD5-FCEF9B5D17F6}"/>
              </a:ext>
            </a:extLst>
          </p:cNvPr>
          <p:cNvSpPr/>
          <p:nvPr/>
        </p:nvSpPr>
        <p:spPr>
          <a:xfrm>
            <a:off x="6137436" y="241076"/>
            <a:ext cx="3743332" cy="307777"/>
          </a:xfrm>
          <a:prstGeom prst="rect">
            <a:avLst/>
          </a:prstGeom>
        </p:spPr>
        <p:txBody>
          <a:bodyPr wrap="none">
            <a:spAutoFit/>
          </a:bodyPr>
          <a:lstStyle/>
          <a:p>
            <a:r>
              <a:rPr lang="en-US" altLang="ko-KR" sz="1400" dirty="0">
                <a:latin typeface="아리따-돋움(TTF)-Light" panose="02020603020101020101" pitchFamily="18" charset="-127"/>
                <a:ea typeface="아리따-돋움(TTF)-Light" panose="02020603020101020101" pitchFamily="18" charset="-127"/>
              </a:rPr>
              <a:t>* </a:t>
            </a:r>
            <a:r>
              <a:rPr lang="ko-KR" altLang="en-US" sz="1400" dirty="0">
                <a:latin typeface="아리따-돋움(TTF)-Light" panose="02020603020101020101" pitchFamily="18" charset="-127"/>
                <a:ea typeface="아리따-돋움(TTF)-Light" panose="02020603020101020101" pitchFamily="18" charset="-127"/>
              </a:rPr>
              <a:t>본 시스템의 이미지는 실제와 다를 수 있습니다</a:t>
            </a:r>
            <a:r>
              <a:rPr lang="en-US" altLang="ko-KR" sz="1400" dirty="0">
                <a:latin typeface="아리따-돋움(TTF)-Light" panose="02020603020101020101" pitchFamily="18" charset="-127"/>
                <a:ea typeface="아리따-돋움(TTF)-Light" panose="02020603020101020101" pitchFamily="18" charset="-127"/>
              </a:rPr>
              <a:t>.</a:t>
            </a:r>
            <a:endParaRPr lang="ko-KR" altLang="en-US" sz="1400" dirty="0">
              <a:latin typeface="아리따-돋움(TTF)-Light" panose="02020603020101020101" pitchFamily="18" charset="-127"/>
              <a:ea typeface="아리따-돋움(TTF)-Light" panose="02020603020101020101" pitchFamily="18" charset="-127"/>
            </a:endParaRPr>
          </a:p>
        </p:txBody>
      </p:sp>
      <p:sp>
        <p:nvSpPr>
          <p:cNvPr id="12" name="직사각형 11">
            <a:extLst>
              <a:ext uri="{FF2B5EF4-FFF2-40B4-BE49-F238E27FC236}">
                <a16:creationId xmlns:a16="http://schemas.microsoft.com/office/drawing/2014/main" id="{71FFB377-EEF5-412D-8EB7-8C262876AACD}"/>
              </a:ext>
            </a:extLst>
          </p:cNvPr>
          <p:cNvSpPr/>
          <p:nvPr/>
        </p:nvSpPr>
        <p:spPr>
          <a:xfrm>
            <a:off x="1798471" y="4985886"/>
            <a:ext cx="6405961"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3" name="직사각형 12">
            <a:extLst>
              <a:ext uri="{FF2B5EF4-FFF2-40B4-BE49-F238E27FC236}">
                <a16:creationId xmlns:a16="http://schemas.microsoft.com/office/drawing/2014/main" id="{835A0FF1-7E98-4CBE-9259-BBCC8CCB1A53}"/>
              </a:ext>
            </a:extLst>
          </p:cNvPr>
          <p:cNvSpPr/>
          <p:nvPr/>
        </p:nvSpPr>
        <p:spPr>
          <a:xfrm flipV="1">
            <a:off x="1798472" y="1825178"/>
            <a:ext cx="6405960"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7" name="직사각형 16">
            <a:extLst>
              <a:ext uri="{FF2B5EF4-FFF2-40B4-BE49-F238E27FC236}">
                <a16:creationId xmlns:a16="http://schemas.microsoft.com/office/drawing/2014/main" id="{2C581582-7B3A-4381-8063-647A90F6CD1C}"/>
              </a:ext>
            </a:extLst>
          </p:cNvPr>
          <p:cNvSpPr/>
          <p:nvPr/>
        </p:nvSpPr>
        <p:spPr>
          <a:xfrm>
            <a:off x="4025232" y="4939590"/>
            <a:ext cx="5137746" cy="400110"/>
          </a:xfrm>
          <a:prstGeom prst="rect">
            <a:avLst/>
          </a:prstGeom>
        </p:spPr>
        <p:txBody>
          <a:bodyPr vert="horz" wrap="square">
            <a:spAutoFit/>
          </a:bodyPr>
          <a:lstStyle/>
          <a:p>
            <a:endParaRPr lang="en-US" altLang="ko-KR" sz="600"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r>
              <a:rPr lang="en-US" altLang="ko-KR" sz="1400"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Plant, Plant! </a:t>
            </a:r>
            <a:r>
              <a:rPr lang="en-US" altLang="ko-KR" sz="1100"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Forestry Efficiency and Benefits Assessment System</a:t>
            </a:r>
            <a:endParaRPr lang="en-US" altLang="ko-KR" sz="1400"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p:txBody>
      </p:sp>
      <p:sp>
        <p:nvSpPr>
          <p:cNvPr id="18" name="직사각형 17">
            <a:extLst>
              <a:ext uri="{FF2B5EF4-FFF2-40B4-BE49-F238E27FC236}">
                <a16:creationId xmlns:a16="http://schemas.microsoft.com/office/drawing/2014/main" id="{28937C2B-F422-4BE9-99E4-49940D0171E9}"/>
              </a:ext>
            </a:extLst>
          </p:cNvPr>
          <p:cNvSpPr/>
          <p:nvPr/>
        </p:nvSpPr>
        <p:spPr>
          <a:xfrm>
            <a:off x="1669136" y="1471614"/>
            <a:ext cx="4155305" cy="646331"/>
          </a:xfrm>
          <a:prstGeom prst="rect">
            <a:avLst/>
          </a:prstGeom>
        </p:spPr>
        <p:txBody>
          <a:bodyPr wrap="none">
            <a:spAutoFit/>
          </a:bodyPr>
          <a:lstStyle/>
          <a:p>
            <a:r>
              <a:rPr lang="ko-KR" altLang="en-US"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플랜트</a:t>
            </a:r>
            <a:r>
              <a:rPr lang="en-US" altLang="ko-KR"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 </a:t>
            </a:r>
            <a:r>
              <a:rPr lang="ko-KR" altLang="en-US"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플랜트</a:t>
            </a:r>
            <a:r>
              <a:rPr lang="en-US" altLang="ko-KR"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 </a:t>
            </a:r>
            <a:r>
              <a:rPr lang="ko-KR" altLang="en-US" sz="1200"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식목 기대효과 분석 및 이익산출 시스템 </a:t>
            </a:r>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p:txBody>
      </p:sp>
      <p:pic>
        <p:nvPicPr>
          <p:cNvPr id="2" name="그림 1">
            <a:extLst>
              <a:ext uri="{FF2B5EF4-FFF2-40B4-BE49-F238E27FC236}">
                <a16:creationId xmlns:a16="http://schemas.microsoft.com/office/drawing/2014/main" id="{E6CE962B-1FF5-4CB7-97C0-F9E6C1A44DA1}"/>
              </a:ext>
            </a:extLst>
          </p:cNvPr>
          <p:cNvPicPr>
            <a:picLocks noChangeAspect="1"/>
          </p:cNvPicPr>
          <p:nvPr/>
        </p:nvPicPr>
        <p:blipFill>
          <a:blip r:embed="rId3"/>
          <a:stretch>
            <a:fillRect/>
          </a:stretch>
        </p:blipFill>
        <p:spPr>
          <a:xfrm>
            <a:off x="3300198" y="1982553"/>
            <a:ext cx="3543674" cy="2845381"/>
          </a:xfrm>
          <a:prstGeom prst="rect">
            <a:avLst/>
          </a:prstGeom>
        </p:spPr>
      </p:pic>
      <p:pic>
        <p:nvPicPr>
          <p:cNvPr id="3" name="그림 2">
            <a:extLst>
              <a:ext uri="{FF2B5EF4-FFF2-40B4-BE49-F238E27FC236}">
                <a16:creationId xmlns:a16="http://schemas.microsoft.com/office/drawing/2014/main" id="{0171188C-E22F-43EC-8769-30BD44315275}"/>
              </a:ext>
            </a:extLst>
          </p:cNvPr>
          <p:cNvPicPr>
            <a:picLocks noChangeAspect="1"/>
          </p:cNvPicPr>
          <p:nvPr/>
        </p:nvPicPr>
        <p:blipFill>
          <a:blip r:embed="rId4"/>
          <a:stretch>
            <a:fillRect/>
          </a:stretch>
        </p:blipFill>
        <p:spPr>
          <a:xfrm flipH="1">
            <a:off x="6587557" y="1998484"/>
            <a:ext cx="256315" cy="1507135"/>
          </a:xfrm>
          <a:prstGeom prst="rect">
            <a:avLst/>
          </a:prstGeom>
        </p:spPr>
      </p:pic>
      <p:pic>
        <p:nvPicPr>
          <p:cNvPr id="7" name="그림 6">
            <a:extLst>
              <a:ext uri="{FF2B5EF4-FFF2-40B4-BE49-F238E27FC236}">
                <a16:creationId xmlns:a16="http://schemas.microsoft.com/office/drawing/2014/main" id="{1160AE33-DD7B-4990-921B-7383C1876893}"/>
              </a:ext>
            </a:extLst>
          </p:cNvPr>
          <p:cNvPicPr>
            <a:picLocks noChangeAspect="1"/>
          </p:cNvPicPr>
          <p:nvPr/>
        </p:nvPicPr>
        <p:blipFill>
          <a:blip r:embed="rId5"/>
          <a:stretch>
            <a:fillRect/>
          </a:stretch>
        </p:blipFill>
        <p:spPr>
          <a:xfrm>
            <a:off x="7275752" y="3993885"/>
            <a:ext cx="727345" cy="797450"/>
          </a:xfrm>
          <a:prstGeom prst="rect">
            <a:avLst/>
          </a:prstGeom>
        </p:spPr>
      </p:pic>
      <p:sp>
        <p:nvSpPr>
          <p:cNvPr id="27" name="육각형 26">
            <a:extLst>
              <a:ext uri="{FF2B5EF4-FFF2-40B4-BE49-F238E27FC236}">
                <a16:creationId xmlns:a16="http://schemas.microsoft.com/office/drawing/2014/main" id="{286E2037-D8AF-4F16-A996-4A6B700AA2DE}"/>
              </a:ext>
            </a:extLst>
          </p:cNvPr>
          <p:cNvSpPr/>
          <p:nvPr/>
        </p:nvSpPr>
        <p:spPr>
          <a:xfrm>
            <a:off x="3387311" y="2117945"/>
            <a:ext cx="3206794" cy="2543387"/>
          </a:xfrm>
          <a:prstGeom prst="hexagon">
            <a:avLst/>
          </a:prstGeom>
          <a:solidFill>
            <a:srgbClr val="9DC3E6">
              <a:alpha val="20000"/>
            </a:srgb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52900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DCC2CE5-58D7-44E1-A648-84C56CED3C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302"/>
          <a:stretch/>
        </p:blipFill>
        <p:spPr>
          <a:xfrm>
            <a:off x="389104" y="1019213"/>
            <a:ext cx="9127791" cy="5201687"/>
          </a:xfrm>
          <a:prstGeom prst="rect">
            <a:avLst/>
          </a:prstGeom>
        </p:spPr>
      </p:pic>
      <p:sp>
        <p:nvSpPr>
          <p:cNvPr id="5" name="직사각형 4">
            <a:extLst>
              <a:ext uri="{FF2B5EF4-FFF2-40B4-BE49-F238E27FC236}">
                <a16:creationId xmlns:a16="http://schemas.microsoft.com/office/drawing/2014/main" id="{B18AC56F-1371-4484-9CD5-FCEF9B5D17F6}"/>
              </a:ext>
            </a:extLst>
          </p:cNvPr>
          <p:cNvSpPr/>
          <p:nvPr/>
        </p:nvSpPr>
        <p:spPr>
          <a:xfrm>
            <a:off x="6137436" y="241076"/>
            <a:ext cx="3743332" cy="307777"/>
          </a:xfrm>
          <a:prstGeom prst="rect">
            <a:avLst/>
          </a:prstGeom>
        </p:spPr>
        <p:txBody>
          <a:bodyPr wrap="none">
            <a:spAutoFit/>
          </a:bodyPr>
          <a:lstStyle/>
          <a:p>
            <a:r>
              <a:rPr lang="en-US" altLang="ko-KR" sz="1400" dirty="0">
                <a:latin typeface="아리따-돋움(TTF)-Light" panose="02020603020101020101" pitchFamily="18" charset="-127"/>
                <a:ea typeface="아리따-돋움(TTF)-Light" panose="02020603020101020101" pitchFamily="18" charset="-127"/>
              </a:rPr>
              <a:t>* </a:t>
            </a:r>
            <a:r>
              <a:rPr lang="ko-KR" altLang="en-US" sz="1400" dirty="0">
                <a:latin typeface="아리따-돋움(TTF)-Light" panose="02020603020101020101" pitchFamily="18" charset="-127"/>
                <a:ea typeface="아리따-돋움(TTF)-Light" panose="02020603020101020101" pitchFamily="18" charset="-127"/>
              </a:rPr>
              <a:t>본 시스템의 이미지는 실제와 다를 수 있습니다</a:t>
            </a:r>
            <a:r>
              <a:rPr lang="en-US" altLang="ko-KR" sz="1400" dirty="0">
                <a:latin typeface="아리따-돋움(TTF)-Light" panose="02020603020101020101" pitchFamily="18" charset="-127"/>
                <a:ea typeface="아리따-돋움(TTF)-Light" panose="02020603020101020101" pitchFamily="18" charset="-127"/>
              </a:rPr>
              <a:t>.</a:t>
            </a:r>
            <a:endParaRPr lang="ko-KR" altLang="en-US" sz="1400" dirty="0">
              <a:latin typeface="아리따-돋움(TTF)-Light" panose="02020603020101020101" pitchFamily="18" charset="-127"/>
              <a:ea typeface="아리따-돋움(TTF)-Light" panose="02020603020101020101" pitchFamily="18" charset="-127"/>
            </a:endParaRPr>
          </a:p>
        </p:txBody>
      </p:sp>
      <p:sp>
        <p:nvSpPr>
          <p:cNvPr id="12" name="직사각형 11">
            <a:extLst>
              <a:ext uri="{FF2B5EF4-FFF2-40B4-BE49-F238E27FC236}">
                <a16:creationId xmlns:a16="http://schemas.microsoft.com/office/drawing/2014/main" id="{71FFB377-EEF5-412D-8EB7-8C262876AACD}"/>
              </a:ext>
            </a:extLst>
          </p:cNvPr>
          <p:cNvSpPr/>
          <p:nvPr/>
        </p:nvSpPr>
        <p:spPr>
          <a:xfrm>
            <a:off x="1798471" y="4985886"/>
            <a:ext cx="6405961"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3" name="직사각형 12">
            <a:extLst>
              <a:ext uri="{FF2B5EF4-FFF2-40B4-BE49-F238E27FC236}">
                <a16:creationId xmlns:a16="http://schemas.microsoft.com/office/drawing/2014/main" id="{835A0FF1-7E98-4CBE-9259-BBCC8CCB1A53}"/>
              </a:ext>
            </a:extLst>
          </p:cNvPr>
          <p:cNvSpPr/>
          <p:nvPr/>
        </p:nvSpPr>
        <p:spPr>
          <a:xfrm flipV="1">
            <a:off x="1798472" y="1825178"/>
            <a:ext cx="6405960"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7" name="직사각형 16">
            <a:extLst>
              <a:ext uri="{FF2B5EF4-FFF2-40B4-BE49-F238E27FC236}">
                <a16:creationId xmlns:a16="http://schemas.microsoft.com/office/drawing/2014/main" id="{2C581582-7B3A-4381-8063-647A90F6CD1C}"/>
              </a:ext>
            </a:extLst>
          </p:cNvPr>
          <p:cNvSpPr/>
          <p:nvPr/>
        </p:nvSpPr>
        <p:spPr>
          <a:xfrm>
            <a:off x="4025232" y="4939590"/>
            <a:ext cx="5137746" cy="400110"/>
          </a:xfrm>
          <a:prstGeom prst="rect">
            <a:avLst/>
          </a:prstGeom>
        </p:spPr>
        <p:txBody>
          <a:bodyPr vert="horz" wrap="square">
            <a:spAutoFit/>
          </a:bodyPr>
          <a:lstStyle/>
          <a:p>
            <a:endParaRPr lang="en-US" altLang="ko-KR" sz="600"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r>
              <a:rPr lang="en-US" altLang="ko-KR" sz="1400"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Plant, Plant! </a:t>
            </a:r>
            <a:r>
              <a:rPr lang="en-US" altLang="ko-KR" sz="1100"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Forestry Efficiency and Benefits Assessment System</a:t>
            </a:r>
            <a:endParaRPr lang="en-US" altLang="ko-KR" sz="1400"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p:txBody>
      </p:sp>
      <p:sp>
        <p:nvSpPr>
          <p:cNvPr id="18" name="직사각형 17">
            <a:extLst>
              <a:ext uri="{FF2B5EF4-FFF2-40B4-BE49-F238E27FC236}">
                <a16:creationId xmlns:a16="http://schemas.microsoft.com/office/drawing/2014/main" id="{28937C2B-F422-4BE9-99E4-49940D0171E9}"/>
              </a:ext>
            </a:extLst>
          </p:cNvPr>
          <p:cNvSpPr/>
          <p:nvPr/>
        </p:nvSpPr>
        <p:spPr>
          <a:xfrm>
            <a:off x="1669136" y="1471614"/>
            <a:ext cx="4155305" cy="646331"/>
          </a:xfrm>
          <a:prstGeom prst="rect">
            <a:avLst/>
          </a:prstGeom>
        </p:spPr>
        <p:txBody>
          <a:bodyPr wrap="none">
            <a:spAutoFit/>
          </a:bodyPr>
          <a:lstStyle/>
          <a:p>
            <a:r>
              <a:rPr lang="ko-KR" altLang="en-US"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플랜트</a:t>
            </a:r>
            <a:r>
              <a:rPr lang="en-US" altLang="ko-KR"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 </a:t>
            </a:r>
            <a:r>
              <a:rPr lang="ko-KR" altLang="en-US"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플랜트</a:t>
            </a:r>
            <a:r>
              <a:rPr lang="en-US" altLang="ko-KR"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 </a:t>
            </a:r>
            <a:r>
              <a:rPr lang="ko-KR" altLang="en-US" sz="1200"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식목 기대효과 분석 및 이익산출 시스템 </a:t>
            </a:r>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p:txBody>
      </p:sp>
      <p:pic>
        <p:nvPicPr>
          <p:cNvPr id="2" name="그림 1">
            <a:extLst>
              <a:ext uri="{FF2B5EF4-FFF2-40B4-BE49-F238E27FC236}">
                <a16:creationId xmlns:a16="http://schemas.microsoft.com/office/drawing/2014/main" id="{E6CE962B-1FF5-4CB7-97C0-F9E6C1A44DA1}"/>
              </a:ext>
            </a:extLst>
          </p:cNvPr>
          <p:cNvPicPr>
            <a:picLocks noChangeAspect="1"/>
          </p:cNvPicPr>
          <p:nvPr/>
        </p:nvPicPr>
        <p:blipFill>
          <a:blip r:embed="rId3"/>
          <a:stretch>
            <a:fillRect/>
          </a:stretch>
        </p:blipFill>
        <p:spPr>
          <a:xfrm>
            <a:off x="3300198" y="1982553"/>
            <a:ext cx="3543674" cy="2845381"/>
          </a:xfrm>
          <a:prstGeom prst="rect">
            <a:avLst/>
          </a:prstGeom>
        </p:spPr>
      </p:pic>
      <p:pic>
        <p:nvPicPr>
          <p:cNvPr id="3" name="그림 2">
            <a:extLst>
              <a:ext uri="{FF2B5EF4-FFF2-40B4-BE49-F238E27FC236}">
                <a16:creationId xmlns:a16="http://schemas.microsoft.com/office/drawing/2014/main" id="{0171188C-E22F-43EC-8769-30BD44315275}"/>
              </a:ext>
            </a:extLst>
          </p:cNvPr>
          <p:cNvPicPr>
            <a:picLocks noChangeAspect="1"/>
          </p:cNvPicPr>
          <p:nvPr/>
        </p:nvPicPr>
        <p:blipFill>
          <a:blip r:embed="rId4"/>
          <a:stretch>
            <a:fillRect/>
          </a:stretch>
        </p:blipFill>
        <p:spPr>
          <a:xfrm flipH="1">
            <a:off x="6587557" y="1998484"/>
            <a:ext cx="256315" cy="1507135"/>
          </a:xfrm>
          <a:prstGeom prst="rect">
            <a:avLst/>
          </a:prstGeom>
        </p:spPr>
      </p:pic>
      <p:sp>
        <p:nvSpPr>
          <p:cNvPr id="27" name="육각형 26">
            <a:extLst>
              <a:ext uri="{FF2B5EF4-FFF2-40B4-BE49-F238E27FC236}">
                <a16:creationId xmlns:a16="http://schemas.microsoft.com/office/drawing/2014/main" id="{286E2037-D8AF-4F16-A996-4A6B700AA2DE}"/>
              </a:ext>
            </a:extLst>
          </p:cNvPr>
          <p:cNvSpPr/>
          <p:nvPr/>
        </p:nvSpPr>
        <p:spPr>
          <a:xfrm>
            <a:off x="3387311" y="2117945"/>
            <a:ext cx="3206794" cy="2543387"/>
          </a:xfrm>
          <a:prstGeom prst="hexagon">
            <a:avLst/>
          </a:prstGeom>
          <a:solidFill>
            <a:srgbClr val="9DC3E6">
              <a:alpha val="20000"/>
            </a:srgb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눈물 방울 27">
            <a:extLst>
              <a:ext uri="{FF2B5EF4-FFF2-40B4-BE49-F238E27FC236}">
                <a16:creationId xmlns:a16="http://schemas.microsoft.com/office/drawing/2014/main" id="{A857F286-685D-43F5-82F8-A077228DDAEA}"/>
              </a:ext>
            </a:extLst>
          </p:cNvPr>
          <p:cNvSpPr/>
          <p:nvPr/>
        </p:nvSpPr>
        <p:spPr>
          <a:xfrm rot="9139773">
            <a:off x="3818648" y="3105087"/>
            <a:ext cx="191772" cy="271133"/>
          </a:xfrm>
          <a:prstGeom prst="teardrop">
            <a:avLst>
              <a:gd name="adj" fmla="val 150132"/>
            </a:avLst>
          </a:prstGeom>
          <a:solidFill>
            <a:srgbClr val="FA363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눈물 방울 13">
            <a:extLst>
              <a:ext uri="{FF2B5EF4-FFF2-40B4-BE49-F238E27FC236}">
                <a16:creationId xmlns:a16="http://schemas.microsoft.com/office/drawing/2014/main" id="{5B022719-6846-4CF6-B5D5-E5804A57B63D}"/>
              </a:ext>
            </a:extLst>
          </p:cNvPr>
          <p:cNvSpPr/>
          <p:nvPr/>
        </p:nvSpPr>
        <p:spPr>
          <a:xfrm rot="9139773">
            <a:off x="5814363" y="2470682"/>
            <a:ext cx="191772" cy="271133"/>
          </a:xfrm>
          <a:prstGeom prst="teardrop">
            <a:avLst>
              <a:gd name="adj" fmla="val 150132"/>
            </a:avLst>
          </a:prstGeom>
          <a:solidFill>
            <a:schemeClr val="accent2">
              <a:lumMod val="7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눈물 방울 14">
            <a:extLst>
              <a:ext uri="{FF2B5EF4-FFF2-40B4-BE49-F238E27FC236}">
                <a16:creationId xmlns:a16="http://schemas.microsoft.com/office/drawing/2014/main" id="{490A5C8C-0AEE-4A61-A78E-DB82318E88D6}"/>
              </a:ext>
            </a:extLst>
          </p:cNvPr>
          <p:cNvSpPr/>
          <p:nvPr/>
        </p:nvSpPr>
        <p:spPr>
          <a:xfrm rot="9139773">
            <a:off x="4714577" y="4239519"/>
            <a:ext cx="191772" cy="271133"/>
          </a:xfrm>
          <a:prstGeom prst="teardrop">
            <a:avLst>
              <a:gd name="adj" fmla="val 150132"/>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눈물 방울 15">
            <a:extLst>
              <a:ext uri="{FF2B5EF4-FFF2-40B4-BE49-F238E27FC236}">
                <a16:creationId xmlns:a16="http://schemas.microsoft.com/office/drawing/2014/main" id="{1AAA39E1-CF59-42D5-B45A-955D8F00526E}"/>
              </a:ext>
            </a:extLst>
          </p:cNvPr>
          <p:cNvSpPr/>
          <p:nvPr/>
        </p:nvSpPr>
        <p:spPr>
          <a:xfrm rot="9139773">
            <a:off x="6327352" y="3181165"/>
            <a:ext cx="191772" cy="271133"/>
          </a:xfrm>
          <a:prstGeom prst="teardrop">
            <a:avLst>
              <a:gd name="adj" fmla="val 150132"/>
            </a:avLst>
          </a:prstGeom>
          <a:solidFill>
            <a:srgbClr val="FFFF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63930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DCC2CE5-58D7-44E1-A648-84C56CED3C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302"/>
          <a:stretch/>
        </p:blipFill>
        <p:spPr>
          <a:xfrm>
            <a:off x="389104" y="1019213"/>
            <a:ext cx="9127791" cy="5201687"/>
          </a:xfrm>
          <a:prstGeom prst="rect">
            <a:avLst/>
          </a:prstGeom>
        </p:spPr>
      </p:pic>
      <p:sp>
        <p:nvSpPr>
          <p:cNvPr id="5" name="직사각형 4">
            <a:extLst>
              <a:ext uri="{FF2B5EF4-FFF2-40B4-BE49-F238E27FC236}">
                <a16:creationId xmlns:a16="http://schemas.microsoft.com/office/drawing/2014/main" id="{B18AC56F-1371-4484-9CD5-FCEF9B5D17F6}"/>
              </a:ext>
            </a:extLst>
          </p:cNvPr>
          <p:cNvSpPr/>
          <p:nvPr/>
        </p:nvSpPr>
        <p:spPr>
          <a:xfrm>
            <a:off x="6137436" y="241076"/>
            <a:ext cx="3743332" cy="307777"/>
          </a:xfrm>
          <a:prstGeom prst="rect">
            <a:avLst/>
          </a:prstGeom>
        </p:spPr>
        <p:txBody>
          <a:bodyPr wrap="none">
            <a:spAutoFit/>
          </a:bodyPr>
          <a:lstStyle/>
          <a:p>
            <a:r>
              <a:rPr lang="en-US" altLang="ko-KR" sz="1400" dirty="0">
                <a:latin typeface="아리따-돋움(TTF)-Light" panose="02020603020101020101" pitchFamily="18" charset="-127"/>
                <a:ea typeface="아리따-돋움(TTF)-Light" panose="02020603020101020101" pitchFamily="18" charset="-127"/>
              </a:rPr>
              <a:t>* </a:t>
            </a:r>
            <a:r>
              <a:rPr lang="ko-KR" altLang="en-US" sz="1400" dirty="0">
                <a:latin typeface="아리따-돋움(TTF)-Light" panose="02020603020101020101" pitchFamily="18" charset="-127"/>
                <a:ea typeface="아리따-돋움(TTF)-Light" panose="02020603020101020101" pitchFamily="18" charset="-127"/>
              </a:rPr>
              <a:t>본 시스템의 이미지는 실제와 다를 수 있습니다</a:t>
            </a:r>
            <a:r>
              <a:rPr lang="en-US" altLang="ko-KR" sz="1400" dirty="0">
                <a:latin typeface="아리따-돋움(TTF)-Light" panose="02020603020101020101" pitchFamily="18" charset="-127"/>
                <a:ea typeface="아리따-돋움(TTF)-Light" panose="02020603020101020101" pitchFamily="18" charset="-127"/>
              </a:rPr>
              <a:t>.</a:t>
            </a:r>
            <a:endParaRPr lang="ko-KR" altLang="en-US" sz="1400" dirty="0">
              <a:latin typeface="아리따-돋움(TTF)-Light" panose="02020603020101020101" pitchFamily="18" charset="-127"/>
              <a:ea typeface="아리따-돋움(TTF)-Light" panose="02020603020101020101" pitchFamily="18" charset="-127"/>
            </a:endParaRPr>
          </a:p>
        </p:txBody>
      </p:sp>
      <p:sp>
        <p:nvSpPr>
          <p:cNvPr id="12" name="직사각형 11">
            <a:extLst>
              <a:ext uri="{FF2B5EF4-FFF2-40B4-BE49-F238E27FC236}">
                <a16:creationId xmlns:a16="http://schemas.microsoft.com/office/drawing/2014/main" id="{71FFB377-EEF5-412D-8EB7-8C262876AACD}"/>
              </a:ext>
            </a:extLst>
          </p:cNvPr>
          <p:cNvSpPr/>
          <p:nvPr/>
        </p:nvSpPr>
        <p:spPr>
          <a:xfrm>
            <a:off x="1798471" y="4985886"/>
            <a:ext cx="6405961"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3" name="직사각형 12">
            <a:extLst>
              <a:ext uri="{FF2B5EF4-FFF2-40B4-BE49-F238E27FC236}">
                <a16:creationId xmlns:a16="http://schemas.microsoft.com/office/drawing/2014/main" id="{835A0FF1-7E98-4CBE-9259-BBCC8CCB1A53}"/>
              </a:ext>
            </a:extLst>
          </p:cNvPr>
          <p:cNvSpPr/>
          <p:nvPr/>
        </p:nvSpPr>
        <p:spPr>
          <a:xfrm flipV="1">
            <a:off x="1798472" y="1825178"/>
            <a:ext cx="6405960"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7" name="직사각형 16">
            <a:extLst>
              <a:ext uri="{FF2B5EF4-FFF2-40B4-BE49-F238E27FC236}">
                <a16:creationId xmlns:a16="http://schemas.microsoft.com/office/drawing/2014/main" id="{2C581582-7B3A-4381-8063-647A90F6CD1C}"/>
              </a:ext>
            </a:extLst>
          </p:cNvPr>
          <p:cNvSpPr/>
          <p:nvPr/>
        </p:nvSpPr>
        <p:spPr>
          <a:xfrm>
            <a:off x="4025232" y="4939590"/>
            <a:ext cx="5137746" cy="400110"/>
          </a:xfrm>
          <a:prstGeom prst="rect">
            <a:avLst/>
          </a:prstGeom>
        </p:spPr>
        <p:txBody>
          <a:bodyPr vert="horz" wrap="square">
            <a:spAutoFit/>
          </a:bodyPr>
          <a:lstStyle/>
          <a:p>
            <a:endParaRPr lang="en-US" altLang="ko-KR" sz="600"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r>
              <a:rPr lang="en-US" altLang="ko-KR" sz="1400"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Plant, Plant! </a:t>
            </a:r>
            <a:r>
              <a:rPr lang="en-US" altLang="ko-KR" sz="1100"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Forestry Efficiency and Benefits Assessment System</a:t>
            </a:r>
            <a:endParaRPr lang="en-US" altLang="ko-KR" sz="1400"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p:txBody>
      </p:sp>
      <p:sp>
        <p:nvSpPr>
          <p:cNvPr id="18" name="직사각형 17">
            <a:extLst>
              <a:ext uri="{FF2B5EF4-FFF2-40B4-BE49-F238E27FC236}">
                <a16:creationId xmlns:a16="http://schemas.microsoft.com/office/drawing/2014/main" id="{28937C2B-F422-4BE9-99E4-49940D0171E9}"/>
              </a:ext>
            </a:extLst>
          </p:cNvPr>
          <p:cNvSpPr/>
          <p:nvPr/>
        </p:nvSpPr>
        <p:spPr>
          <a:xfrm>
            <a:off x="1669136" y="1471614"/>
            <a:ext cx="4155305" cy="646331"/>
          </a:xfrm>
          <a:prstGeom prst="rect">
            <a:avLst/>
          </a:prstGeom>
        </p:spPr>
        <p:txBody>
          <a:bodyPr wrap="none">
            <a:spAutoFit/>
          </a:bodyPr>
          <a:lstStyle/>
          <a:p>
            <a:r>
              <a:rPr lang="ko-KR" altLang="en-US"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플랜트</a:t>
            </a:r>
            <a:r>
              <a:rPr lang="en-US" altLang="ko-KR"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 </a:t>
            </a:r>
            <a:r>
              <a:rPr lang="ko-KR" altLang="en-US"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플랜트</a:t>
            </a:r>
            <a:r>
              <a:rPr lang="en-US" altLang="ko-KR"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 </a:t>
            </a:r>
            <a:r>
              <a:rPr lang="ko-KR" altLang="en-US" sz="1200"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식목 기대효과 분석 및 이익산출 시스템 </a:t>
            </a:r>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p:txBody>
      </p:sp>
      <p:pic>
        <p:nvPicPr>
          <p:cNvPr id="19" name="그림 18">
            <a:extLst>
              <a:ext uri="{FF2B5EF4-FFF2-40B4-BE49-F238E27FC236}">
                <a16:creationId xmlns:a16="http://schemas.microsoft.com/office/drawing/2014/main" id="{37C521B0-03CB-4095-AE27-8CE2EE499D08}"/>
              </a:ext>
            </a:extLst>
          </p:cNvPr>
          <p:cNvPicPr>
            <a:picLocks noChangeAspect="1"/>
          </p:cNvPicPr>
          <p:nvPr/>
        </p:nvPicPr>
        <p:blipFill>
          <a:blip r:embed="rId3"/>
          <a:stretch>
            <a:fillRect/>
          </a:stretch>
        </p:blipFill>
        <p:spPr>
          <a:xfrm>
            <a:off x="4491434" y="1994103"/>
            <a:ext cx="3543674" cy="2845381"/>
          </a:xfrm>
          <a:prstGeom prst="rect">
            <a:avLst/>
          </a:prstGeom>
        </p:spPr>
      </p:pic>
      <p:pic>
        <p:nvPicPr>
          <p:cNvPr id="20" name="그림 19">
            <a:extLst>
              <a:ext uri="{FF2B5EF4-FFF2-40B4-BE49-F238E27FC236}">
                <a16:creationId xmlns:a16="http://schemas.microsoft.com/office/drawing/2014/main" id="{0F8C0F44-BA19-498F-ADCB-7EB17F3AD729}"/>
              </a:ext>
            </a:extLst>
          </p:cNvPr>
          <p:cNvPicPr>
            <a:picLocks noChangeAspect="1"/>
          </p:cNvPicPr>
          <p:nvPr/>
        </p:nvPicPr>
        <p:blipFill>
          <a:blip r:embed="rId4"/>
          <a:stretch>
            <a:fillRect/>
          </a:stretch>
        </p:blipFill>
        <p:spPr>
          <a:xfrm flipH="1">
            <a:off x="7778793" y="2010034"/>
            <a:ext cx="256315" cy="1507135"/>
          </a:xfrm>
          <a:prstGeom prst="rect">
            <a:avLst/>
          </a:prstGeom>
        </p:spPr>
      </p:pic>
      <p:sp>
        <p:nvSpPr>
          <p:cNvPr id="21" name="육각형 20">
            <a:extLst>
              <a:ext uri="{FF2B5EF4-FFF2-40B4-BE49-F238E27FC236}">
                <a16:creationId xmlns:a16="http://schemas.microsoft.com/office/drawing/2014/main" id="{7A1DBC1E-E6AC-423B-A8D8-9F5DF2404F28}"/>
              </a:ext>
            </a:extLst>
          </p:cNvPr>
          <p:cNvSpPr/>
          <p:nvPr/>
        </p:nvSpPr>
        <p:spPr>
          <a:xfrm>
            <a:off x="4578547" y="2129495"/>
            <a:ext cx="3206794" cy="2543387"/>
          </a:xfrm>
          <a:prstGeom prst="hexagon">
            <a:avLst/>
          </a:prstGeom>
          <a:solidFill>
            <a:srgbClr val="9DC3E6">
              <a:alpha val="20000"/>
            </a:srgb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눈물 방울 21">
            <a:extLst>
              <a:ext uri="{FF2B5EF4-FFF2-40B4-BE49-F238E27FC236}">
                <a16:creationId xmlns:a16="http://schemas.microsoft.com/office/drawing/2014/main" id="{33DFC52E-5216-4356-BAB3-744DA4C8E56F}"/>
              </a:ext>
            </a:extLst>
          </p:cNvPr>
          <p:cNvSpPr/>
          <p:nvPr/>
        </p:nvSpPr>
        <p:spPr>
          <a:xfrm rot="9139773">
            <a:off x="1922881" y="2248891"/>
            <a:ext cx="191772" cy="271133"/>
          </a:xfrm>
          <a:prstGeom prst="teardrop">
            <a:avLst>
              <a:gd name="adj" fmla="val 150132"/>
            </a:avLst>
          </a:prstGeom>
          <a:solidFill>
            <a:srgbClr val="FA363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눈물 방울 22">
            <a:extLst>
              <a:ext uri="{FF2B5EF4-FFF2-40B4-BE49-F238E27FC236}">
                <a16:creationId xmlns:a16="http://schemas.microsoft.com/office/drawing/2014/main" id="{4F484BE6-E20C-4A05-877D-B3F407B391B9}"/>
              </a:ext>
            </a:extLst>
          </p:cNvPr>
          <p:cNvSpPr/>
          <p:nvPr/>
        </p:nvSpPr>
        <p:spPr>
          <a:xfrm rot="9139773">
            <a:off x="7005599" y="2482232"/>
            <a:ext cx="191772" cy="271133"/>
          </a:xfrm>
          <a:prstGeom prst="teardrop">
            <a:avLst>
              <a:gd name="adj" fmla="val 150132"/>
            </a:avLst>
          </a:prstGeom>
          <a:solidFill>
            <a:schemeClr val="accent2">
              <a:lumMod val="7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눈물 방울 24">
            <a:extLst>
              <a:ext uri="{FF2B5EF4-FFF2-40B4-BE49-F238E27FC236}">
                <a16:creationId xmlns:a16="http://schemas.microsoft.com/office/drawing/2014/main" id="{BBCB70C1-5188-4AC6-AF1A-D41E94A34168}"/>
              </a:ext>
            </a:extLst>
          </p:cNvPr>
          <p:cNvSpPr/>
          <p:nvPr/>
        </p:nvSpPr>
        <p:spPr>
          <a:xfrm rot="9139773">
            <a:off x="7518588" y="3192715"/>
            <a:ext cx="191772" cy="271133"/>
          </a:xfrm>
          <a:prstGeom prst="teardrop">
            <a:avLst>
              <a:gd name="adj" fmla="val 150132"/>
            </a:avLst>
          </a:prstGeom>
          <a:solidFill>
            <a:srgbClr val="FFFF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눈물 방울 25">
            <a:extLst>
              <a:ext uri="{FF2B5EF4-FFF2-40B4-BE49-F238E27FC236}">
                <a16:creationId xmlns:a16="http://schemas.microsoft.com/office/drawing/2014/main" id="{BAF60E80-EE0A-40D3-A2F1-B6722A61D74B}"/>
              </a:ext>
            </a:extLst>
          </p:cNvPr>
          <p:cNvSpPr/>
          <p:nvPr/>
        </p:nvSpPr>
        <p:spPr>
          <a:xfrm rot="9139773">
            <a:off x="5009884" y="3116637"/>
            <a:ext cx="191772" cy="271133"/>
          </a:xfrm>
          <a:prstGeom prst="teardrop">
            <a:avLst>
              <a:gd name="adj" fmla="val 150132"/>
            </a:avLst>
          </a:prstGeom>
          <a:solidFill>
            <a:srgbClr val="FA3636">
              <a:alpha val="69804"/>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눈물 방울 28">
            <a:extLst>
              <a:ext uri="{FF2B5EF4-FFF2-40B4-BE49-F238E27FC236}">
                <a16:creationId xmlns:a16="http://schemas.microsoft.com/office/drawing/2014/main" id="{DE1CE48D-E11F-4EBC-8D3A-7AFACF0F41DF}"/>
              </a:ext>
            </a:extLst>
          </p:cNvPr>
          <p:cNvSpPr/>
          <p:nvPr/>
        </p:nvSpPr>
        <p:spPr>
          <a:xfrm rot="9139773">
            <a:off x="5905813" y="4251069"/>
            <a:ext cx="191772" cy="271133"/>
          </a:xfrm>
          <a:prstGeom prst="teardrop">
            <a:avLst>
              <a:gd name="adj" fmla="val 150132"/>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E68D5DD9-34E0-42DC-9B16-B738FD5C3901}"/>
              </a:ext>
            </a:extLst>
          </p:cNvPr>
          <p:cNvSpPr txBox="1"/>
          <p:nvPr/>
        </p:nvSpPr>
        <p:spPr>
          <a:xfrm>
            <a:off x="1835039" y="2650970"/>
            <a:ext cx="2179766" cy="2492990"/>
          </a:xfrm>
          <a:prstGeom prst="rect">
            <a:avLst/>
          </a:prstGeom>
          <a:noFill/>
        </p:spPr>
        <p:txBody>
          <a:bodyPr wrap="square" rtlCol="0">
            <a:spAutoFit/>
          </a:bodyPr>
          <a:lstStyle/>
          <a:p>
            <a:pPr>
              <a:lnSpc>
                <a:spcPct val="150000"/>
              </a:lnSpc>
            </a:pPr>
            <a:r>
              <a:rPr lang="ko-KR" altLang="en-US" sz="1600" dirty="0">
                <a:latin typeface="아리따-돋움(TTF)-Medium" panose="02020603020101020101" pitchFamily="18" charset="-127"/>
                <a:ea typeface="아리따-돋움(TTF)-Medium" panose="02020603020101020101" pitchFamily="18" charset="-127"/>
              </a:rPr>
              <a:t>나무종류</a:t>
            </a:r>
            <a:endParaRPr lang="en-US" altLang="ko-KR" sz="1600" dirty="0">
              <a:latin typeface="아리따-돋움(TTF)-Medium" panose="02020603020101020101" pitchFamily="18" charset="-127"/>
              <a:ea typeface="아리따-돋움(TTF)-Medium" panose="02020603020101020101" pitchFamily="18" charset="-127"/>
            </a:endParaRPr>
          </a:p>
          <a:p>
            <a:pPr>
              <a:lnSpc>
                <a:spcPct val="150000"/>
              </a:lnSpc>
            </a:pPr>
            <a:r>
              <a:rPr lang="ko-KR" altLang="en-US" sz="1600" dirty="0">
                <a:latin typeface="아리따-돋움(TTF)-Medium" panose="02020603020101020101" pitchFamily="18" charset="-127"/>
                <a:ea typeface="아리따-돋움(TTF)-Medium" panose="02020603020101020101" pitchFamily="18" charset="-127"/>
              </a:rPr>
              <a:t>크      기</a:t>
            </a:r>
            <a:endParaRPr lang="en-US" altLang="ko-KR" sz="1600" dirty="0">
              <a:latin typeface="아리따-돋움(TTF)-Medium" panose="02020603020101020101" pitchFamily="18" charset="-127"/>
              <a:ea typeface="아리따-돋움(TTF)-Medium" panose="02020603020101020101" pitchFamily="18" charset="-127"/>
            </a:endParaRPr>
          </a:p>
          <a:p>
            <a:pPr>
              <a:lnSpc>
                <a:spcPct val="150000"/>
              </a:lnSpc>
            </a:pPr>
            <a:r>
              <a:rPr lang="ko-KR" altLang="en-US" sz="1600" dirty="0">
                <a:latin typeface="아리따-돋움(TTF)-Medium" panose="02020603020101020101" pitchFamily="18" charset="-127"/>
                <a:ea typeface="아리따-돋움(TTF)-Medium" panose="02020603020101020101" pitchFamily="18" charset="-127"/>
              </a:rPr>
              <a:t>상      태</a:t>
            </a:r>
            <a:endParaRPr lang="en-US" altLang="ko-KR" sz="1600" dirty="0">
              <a:latin typeface="아리따-돋움(TTF)-Medium" panose="02020603020101020101" pitchFamily="18" charset="-127"/>
              <a:ea typeface="아리따-돋움(TTF)-Medium" panose="02020603020101020101" pitchFamily="18" charset="-127"/>
            </a:endParaRPr>
          </a:p>
          <a:p>
            <a:pPr>
              <a:lnSpc>
                <a:spcPct val="150000"/>
              </a:lnSpc>
            </a:pPr>
            <a:r>
              <a:rPr lang="ko-KR" altLang="en-US" sz="1600" dirty="0">
                <a:latin typeface="아리따-돋움(TTF)-Medium" panose="02020603020101020101" pitchFamily="18" charset="-127"/>
                <a:ea typeface="아리따-돋움(TTF)-Medium" panose="02020603020101020101" pitchFamily="18" charset="-127"/>
              </a:rPr>
              <a:t>일 조 량</a:t>
            </a:r>
            <a:endParaRPr lang="en-US" altLang="ko-KR" sz="1600" dirty="0">
              <a:latin typeface="아리따-돋움(TTF)-Medium" panose="02020603020101020101" pitchFamily="18" charset="-127"/>
              <a:ea typeface="아리따-돋움(TTF)-Medium" panose="02020603020101020101" pitchFamily="18" charset="-127"/>
            </a:endParaRPr>
          </a:p>
          <a:p>
            <a:pPr>
              <a:lnSpc>
                <a:spcPct val="150000"/>
              </a:lnSpc>
            </a:pPr>
            <a:r>
              <a:rPr lang="ko-KR" altLang="en-US" sz="1600" dirty="0">
                <a:latin typeface="아리따-돋움(TTF)-Medium" panose="02020603020101020101" pitchFamily="18" charset="-127"/>
                <a:ea typeface="아리따-돋움(TTF)-Medium" panose="02020603020101020101" pitchFamily="18" charset="-127"/>
              </a:rPr>
              <a:t>예측기간 </a:t>
            </a:r>
            <a:r>
              <a:rPr lang="en-US" altLang="ko-KR" sz="1600" dirty="0">
                <a:latin typeface="아리따-돋움(TTF)-Medium" panose="02020603020101020101" pitchFamily="18" charset="-127"/>
                <a:ea typeface="아리따-돋움(TTF)-Medium" panose="02020603020101020101" pitchFamily="18" charset="-127"/>
              </a:rPr>
              <a:t> </a:t>
            </a:r>
          </a:p>
          <a:p>
            <a:endParaRPr lang="en-US" altLang="ko-KR" dirty="0"/>
          </a:p>
          <a:p>
            <a:endParaRPr lang="en-US" altLang="ko-KR" dirty="0"/>
          </a:p>
        </p:txBody>
      </p:sp>
      <p:sp>
        <p:nvSpPr>
          <p:cNvPr id="32" name="직사각형 31">
            <a:extLst>
              <a:ext uri="{FF2B5EF4-FFF2-40B4-BE49-F238E27FC236}">
                <a16:creationId xmlns:a16="http://schemas.microsoft.com/office/drawing/2014/main" id="{1FA53220-EC29-4B8E-9120-2E99BCD49780}"/>
              </a:ext>
            </a:extLst>
          </p:cNvPr>
          <p:cNvSpPr/>
          <p:nvPr/>
        </p:nvSpPr>
        <p:spPr>
          <a:xfrm>
            <a:off x="2837381" y="2799167"/>
            <a:ext cx="1144621" cy="20470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7" name="순서도: 병합 6">
            <a:extLst>
              <a:ext uri="{FF2B5EF4-FFF2-40B4-BE49-F238E27FC236}">
                <a16:creationId xmlns:a16="http://schemas.microsoft.com/office/drawing/2014/main" id="{72F900BE-5B79-4FF0-B69B-40A87FBB93F5}"/>
              </a:ext>
            </a:extLst>
          </p:cNvPr>
          <p:cNvSpPr/>
          <p:nvPr/>
        </p:nvSpPr>
        <p:spPr>
          <a:xfrm>
            <a:off x="3825380" y="2856021"/>
            <a:ext cx="92279" cy="101445"/>
          </a:xfrm>
          <a:prstGeom prst="flowChartMerge">
            <a:avLst/>
          </a:prstGeom>
          <a:solidFill>
            <a:srgbClr val="262626">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9465C8D0-B2E6-401A-877E-65E3DBF679F9}"/>
              </a:ext>
            </a:extLst>
          </p:cNvPr>
          <p:cNvSpPr/>
          <p:nvPr/>
        </p:nvSpPr>
        <p:spPr>
          <a:xfrm>
            <a:off x="2854159" y="3906515"/>
            <a:ext cx="1144621" cy="20470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4" name="순서도: 병합 33">
            <a:extLst>
              <a:ext uri="{FF2B5EF4-FFF2-40B4-BE49-F238E27FC236}">
                <a16:creationId xmlns:a16="http://schemas.microsoft.com/office/drawing/2014/main" id="{637F9E6B-FAA3-4CB9-9E39-1704F9408A04}"/>
              </a:ext>
            </a:extLst>
          </p:cNvPr>
          <p:cNvSpPr/>
          <p:nvPr/>
        </p:nvSpPr>
        <p:spPr>
          <a:xfrm>
            <a:off x="3850547" y="3963369"/>
            <a:ext cx="92279" cy="101445"/>
          </a:xfrm>
          <a:prstGeom prst="flowChartMerge">
            <a:avLst/>
          </a:prstGeom>
          <a:solidFill>
            <a:srgbClr val="262626">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B5FF795C-0900-4983-A47C-ABC5DC59012A}"/>
              </a:ext>
            </a:extLst>
          </p:cNvPr>
          <p:cNvSpPr/>
          <p:nvPr/>
        </p:nvSpPr>
        <p:spPr>
          <a:xfrm>
            <a:off x="2854159" y="3134727"/>
            <a:ext cx="1144621" cy="20470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6" name="순서도: 병합 35">
            <a:extLst>
              <a:ext uri="{FF2B5EF4-FFF2-40B4-BE49-F238E27FC236}">
                <a16:creationId xmlns:a16="http://schemas.microsoft.com/office/drawing/2014/main" id="{9A5CE422-373A-4B21-BA32-5A4D416680F5}"/>
              </a:ext>
            </a:extLst>
          </p:cNvPr>
          <p:cNvSpPr/>
          <p:nvPr/>
        </p:nvSpPr>
        <p:spPr>
          <a:xfrm>
            <a:off x="3850547" y="3199970"/>
            <a:ext cx="92279" cy="101445"/>
          </a:xfrm>
          <a:prstGeom prst="flowChartMerge">
            <a:avLst/>
          </a:prstGeom>
          <a:solidFill>
            <a:srgbClr val="262626">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5D5C6A82-F481-49D8-9BB6-9C581B9B8277}"/>
              </a:ext>
            </a:extLst>
          </p:cNvPr>
          <p:cNvSpPr/>
          <p:nvPr/>
        </p:nvSpPr>
        <p:spPr>
          <a:xfrm>
            <a:off x="2854159" y="3537399"/>
            <a:ext cx="1144621" cy="20470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8" name="순서도: 병합 37">
            <a:extLst>
              <a:ext uri="{FF2B5EF4-FFF2-40B4-BE49-F238E27FC236}">
                <a16:creationId xmlns:a16="http://schemas.microsoft.com/office/drawing/2014/main" id="{99974D1E-BE05-4F92-90BF-64EDFBD4608A}"/>
              </a:ext>
            </a:extLst>
          </p:cNvPr>
          <p:cNvSpPr/>
          <p:nvPr/>
        </p:nvSpPr>
        <p:spPr>
          <a:xfrm>
            <a:off x="3850547" y="3594253"/>
            <a:ext cx="92279" cy="101445"/>
          </a:xfrm>
          <a:prstGeom prst="flowChartMerge">
            <a:avLst/>
          </a:prstGeom>
          <a:solidFill>
            <a:srgbClr val="262626">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1DF59908-8C35-4EDA-A9C3-BBDA2C7E5BB5}"/>
              </a:ext>
            </a:extLst>
          </p:cNvPr>
          <p:cNvSpPr/>
          <p:nvPr/>
        </p:nvSpPr>
        <p:spPr>
          <a:xfrm>
            <a:off x="2854158" y="4294141"/>
            <a:ext cx="1144621" cy="20470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Tree>
    <p:extLst>
      <p:ext uri="{BB962C8B-B14F-4D97-AF65-F5344CB8AC3E}">
        <p14:creationId xmlns:p14="http://schemas.microsoft.com/office/powerpoint/2010/main" val="1135170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1C399D-6C4C-4E19-8A0B-E596ED62CC64}"/>
              </a:ext>
            </a:extLst>
          </p:cNvPr>
          <p:cNvSpPr txBox="1"/>
          <p:nvPr/>
        </p:nvSpPr>
        <p:spPr>
          <a:xfrm>
            <a:off x="1318120" y="2452899"/>
            <a:ext cx="7269760" cy="1952201"/>
          </a:xfrm>
          <a:prstGeom prst="rect">
            <a:avLst/>
          </a:prstGeom>
          <a:noFill/>
        </p:spPr>
        <p:txBody>
          <a:bodyPr wrap="square" rtlCol="0">
            <a:spAutoFit/>
          </a:bodyPr>
          <a:lstStyle/>
          <a:p>
            <a:pPr algn="ctr">
              <a:lnSpc>
                <a:spcPct val="150000"/>
              </a:lnSpc>
              <a:tabLst>
                <a:tab pos="732631" algn="l"/>
              </a:tabLst>
            </a:pPr>
            <a:r>
              <a:rPr lang="en-US" altLang="ko-KR" sz="2800" b="1" dirty="0">
                <a:latin typeface="아리따-돋움(TTF)-Medium" panose="02020603020101020101" pitchFamily="18" charset="-127"/>
                <a:ea typeface="아리따-돋움(TTF)-Medium" panose="02020603020101020101" pitchFamily="18" charset="-127"/>
              </a:rPr>
              <a:t>"</a:t>
            </a:r>
            <a:r>
              <a:rPr lang="ko-KR" altLang="en-US" sz="2800" b="1" dirty="0">
                <a:solidFill>
                  <a:srgbClr val="FF0000"/>
                </a:solidFill>
                <a:latin typeface="아리따-돋움(TTF)-Medium" panose="02020603020101020101" pitchFamily="18" charset="-127"/>
                <a:ea typeface="아리따-돋움(TTF)-Medium" panose="02020603020101020101" pitchFamily="18" charset="-127"/>
              </a:rPr>
              <a:t> </a:t>
            </a:r>
            <a:r>
              <a:rPr lang="ko-KR" altLang="en-US" sz="2800" b="1" dirty="0">
                <a:latin typeface="아리따-돋움(TTF)-Medium" panose="02020603020101020101" pitchFamily="18" charset="-127"/>
                <a:ea typeface="아리따-돋움(TTF)-Medium" panose="02020603020101020101" pitchFamily="18" charset="-127"/>
              </a:rPr>
              <a:t>당신이</a:t>
            </a:r>
            <a:r>
              <a:rPr lang="ko-KR" altLang="en-US" sz="2800" b="1" dirty="0">
                <a:solidFill>
                  <a:srgbClr val="FF0000"/>
                </a:solidFill>
                <a:latin typeface="아리따-돋움(TTF)-Medium" panose="02020603020101020101" pitchFamily="18" charset="-127"/>
                <a:ea typeface="아리따-돋움(TTF)-Medium" panose="02020603020101020101" pitchFamily="18" charset="-127"/>
              </a:rPr>
              <a:t> </a:t>
            </a:r>
            <a:r>
              <a:rPr lang="ko-KR" altLang="en-US" sz="2800" b="1" dirty="0">
                <a:latin typeface="아리따-돋움(TTF)-Medium" panose="02020603020101020101" pitchFamily="18" charset="-127"/>
                <a:ea typeface="아리따-돋움(TTF)-Medium" panose="02020603020101020101" pitchFamily="18" charset="-127"/>
              </a:rPr>
              <a:t>오늘 한 그루의 사과나무를 </a:t>
            </a:r>
            <a:endParaRPr lang="en-US" altLang="ko-KR" sz="2800" b="1" dirty="0">
              <a:latin typeface="아리따-돋움(TTF)-Medium" panose="02020603020101020101" pitchFamily="18" charset="-127"/>
              <a:ea typeface="아리따-돋움(TTF)-Medium" panose="02020603020101020101" pitchFamily="18" charset="-127"/>
            </a:endParaRPr>
          </a:p>
          <a:p>
            <a:pPr algn="ctr">
              <a:lnSpc>
                <a:spcPct val="150000"/>
              </a:lnSpc>
              <a:tabLst>
                <a:tab pos="732631" algn="l"/>
              </a:tabLst>
            </a:pPr>
            <a:r>
              <a:rPr lang="ko-KR" altLang="en-US" sz="2800" b="1" dirty="0">
                <a:latin typeface="아리따-돋움(TTF)-Medium" panose="02020603020101020101" pitchFamily="18" charset="-127"/>
                <a:ea typeface="아리따-돋움(TTF)-Medium" panose="02020603020101020101" pitchFamily="18" charset="-127"/>
              </a:rPr>
              <a:t>심지 않으면</a:t>
            </a:r>
            <a:r>
              <a:rPr lang="en-US" altLang="ko-KR" sz="2800" b="1" dirty="0">
                <a:latin typeface="아리따-돋움(TTF)-Medium" panose="02020603020101020101" pitchFamily="18" charset="-127"/>
                <a:ea typeface="아리따-돋움(TTF)-Medium" panose="02020603020101020101" pitchFamily="18" charset="-127"/>
              </a:rPr>
              <a:t>,</a:t>
            </a:r>
            <a:r>
              <a:rPr lang="ko-KR" altLang="en-US" sz="2800" b="1" dirty="0">
                <a:latin typeface="아리따-돋움(TTF)-Medium" panose="02020603020101020101" pitchFamily="18" charset="-127"/>
                <a:ea typeface="아리따-돋움(TTF)-Medium" panose="02020603020101020101" pitchFamily="18" charset="-127"/>
              </a:rPr>
              <a:t> </a:t>
            </a:r>
            <a:endParaRPr lang="en-US" altLang="ko-KR" sz="2800" b="1" dirty="0">
              <a:latin typeface="아리따-돋움(TTF)-Medium" panose="02020603020101020101" pitchFamily="18" charset="-127"/>
              <a:ea typeface="아리따-돋움(TTF)-Medium" panose="02020603020101020101" pitchFamily="18" charset="-127"/>
            </a:endParaRPr>
          </a:p>
          <a:p>
            <a:pPr algn="ctr">
              <a:lnSpc>
                <a:spcPct val="150000"/>
              </a:lnSpc>
              <a:tabLst>
                <a:tab pos="732631" algn="l"/>
              </a:tabLst>
            </a:pPr>
            <a:r>
              <a:rPr lang="ko-KR" altLang="en-US" sz="2800" b="1" dirty="0">
                <a:solidFill>
                  <a:srgbClr val="FF0000"/>
                </a:solidFill>
                <a:latin typeface="아리따-돋움(TTF)-Medium" panose="02020603020101020101" pitchFamily="18" charset="-127"/>
                <a:ea typeface="아리따-돋움(TTF)-Medium" panose="02020603020101020101" pitchFamily="18" charset="-127"/>
              </a:rPr>
              <a:t>내일 지구의 종말이 올지도 모른다</a:t>
            </a:r>
            <a:r>
              <a:rPr lang="en-US" altLang="ko-KR" sz="2800" b="1" dirty="0">
                <a:latin typeface="아리따-돋움(TTF)-Medium" panose="02020603020101020101" pitchFamily="18" charset="-127"/>
                <a:ea typeface="아리따-돋움(TTF)-Medium" panose="02020603020101020101" pitchFamily="18" charset="-127"/>
              </a:rPr>
              <a:t>. "</a:t>
            </a:r>
          </a:p>
        </p:txBody>
      </p:sp>
    </p:spTree>
    <p:extLst>
      <p:ext uri="{BB962C8B-B14F-4D97-AF65-F5344CB8AC3E}">
        <p14:creationId xmlns:p14="http://schemas.microsoft.com/office/powerpoint/2010/main" val="4245128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DCC2CE5-58D7-44E1-A648-84C56CED3C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302"/>
          <a:stretch/>
        </p:blipFill>
        <p:spPr>
          <a:xfrm>
            <a:off x="397493" y="1019213"/>
            <a:ext cx="9127791" cy="5201687"/>
          </a:xfrm>
          <a:prstGeom prst="rect">
            <a:avLst/>
          </a:prstGeom>
        </p:spPr>
      </p:pic>
      <p:sp>
        <p:nvSpPr>
          <p:cNvPr id="5" name="직사각형 4">
            <a:extLst>
              <a:ext uri="{FF2B5EF4-FFF2-40B4-BE49-F238E27FC236}">
                <a16:creationId xmlns:a16="http://schemas.microsoft.com/office/drawing/2014/main" id="{B18AC56F-1371-4484-9CD5-FCEF9B5D17F6}"/>
              </a:ext>
            </a:extLst>
          </p:cNvPr>
          <p:cNvSpPr/>
          <p:nvPr/>
        </p:nvSpPr>
        <p:spPr>
          <a:xfrm>
            <a:off x="6137436" y="241076"/>
            <a:ext cx="3743332" cy="307777"/>
          </a:xfrm>
          <a:prstGeom prst="rect">
            <a:avLst/>
          </a:prstGeom>
        </p:spPr>
        <p:txBody>
          <a:bodyPr wrap="none">
            <a:spAutoFit/>
          </a:bodyPr>
          <a:lstStyle/>
          <a:p>
            <a:r>
              <a:rPr lang="en-US" altLang="ko-KR" sz="1400" dirty="0">
                <a:latin typeface="아리따-돋움(TTF)-Light" panose="02020603020101020101" pitchFamily="18" charset="-127"/>
                <a:ea typeface="아리따-돋움(TTF)-Light" panose="02020603020101020101" pitchFamily="18" charset="-127"/>
              </a:rPr>
              <a:t>* </a:t>
            </a:r>
            <a:r>
              <a:rPr lang="ko-KR" altLang="en-US" sz="1400" dirty="0">
                <a:latin typeface="아리따-돋움(TTF)-Light" panose="02020603020101020101" pitchFamily="18" charset="-127"/>
                <a:ea typeface="아리따-돋움(TTF)-Light" panose="02020603020101020101" pitchFamily="18" charset="-127"/>
              </a:rPr>
              <a:t>본 시스템의 이미지는 실제와 다를 수 있습니다</a:t>
            </a:r>
            <a:r>
              <a:rPr lang="en-US" altLang="ko-KR" sz="1400" dirty="0">
                <a:latin typeface="아리따-돋움(TTF)-Light" panose="02020603020101020101" pitchFamily="18" charset="-127"/>
                <a:ea typeface="아리따-돋움(TTF)-Light" panose="02020603020101020101" pitchFamily="18" charset="-127"/>
              </a:rPr>
              <a:t>.</a:t>
            </a:r>
            <a:endParaRPr lang="ko-KR" altLang="en-US" sz="1400" dirty="0">
              <a:latin typeface="아리따-돋움(TTF)-Light" panose="02020603020101020101" pitchFamily="18" charset="-127"/>
              <a:ea typeface="아리따-돋움(TTF)-Light" panose="02020603020101020101" pitchFamily="18" charset="-127"/>
            </a:endParaRPr>
          </a:p>
        </p:txBody>
      </p:sp>
      <p:sp>
        <p:nvSpPr>
          <p:cNvPr id="12" name="직사각형 11">
            <a:extLst>
              <a:ext uri="{FF2B5EF4-FFF2-40B4-BE49-F238E27FC236}">
                <a16:creationId xmlns:a16="http://schemas.microsoft.com/office/drawing/2014/main" id="{71FFB377-EEF5-412D-8EB7-8C262876AACD}"/>
              </a:ext>
            </a:extLst>
          </p:cNvPr>
          <p:cNvSpPr/>
          <p:nvPr/>
        </p:nvSpPr>
        <p:spPr>
          <a:xfrm>
            <a:off x="1798471" y="4985886"/>
            <a:ext cx="6405961"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3" name="직사각형 12">
            <a:extLst>
              <a:ext uri="{FF2B5EF4-FFF2-40B4-BE49-F238E27FC236}">
                <a16:creationId xmlns:a16="http://schemas.microsoft.com/office/drawing/2014/main" id="{835A0FF1-7E98-4CBE-9259-BBCC8CCB1A53}"/>
              </a:ext>
            </a:extLst>
          </p:cNvPr>
          <p:cNvSpPr/>
          <p:nvPr/>
        </p:nvSpPr>
        <p:spPr>
          <a:xfrm flipV="1">
            <a:off x="1798472" y="1825178"/>
            <a:ext cx="6405960"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7" name="직사각형 16">
            <a:extLst>
              <a:ext uri="{FF2B5EF4-FFF2-40B4-BE49-F238E27FC236}">
                <a16:creationId xmlns:a16="http://schemas.microsoft.com/office/drawing/2014/main" id="{2C581582-7B3A-4381-8063-647A90F6CD1C}"/>
              </a:ext>
            </a:extLst>
          </p:cNvPr>
          <p:cNvSpPr/>
          <p:nvPr/>
        </p:nvSpPr>
        <p:spPr>
          <a:xfrm>
            <a:off x="4025232" y="4939590"/>
            <a:ext cx="5137746" cy="400110"/>
          </a:xfrm>
          <a:prstGeom prst="rect">
            <a:avLst/>
          </a:prstGeom>
        </p:spPr>
        <p:txBody>
          <a:bodyPr vert="horz" wrap="square">
            <a:spAutoFit/>
          </a:bodyPr>
          <a:lstStyle/>
          <a:p>
            <a:endParaRPr lang="en-US" altLang="ko-KR" sz="600"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r>
              <a:rPr lang="en-US" altLang="ko-KR" sz="1400"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Plant, Plant! </a:t>
            </a:r>
            <a:r>
              <a:rPr lang="en-US" altLang="ko-KR" sz="1100"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Forestry Efficiency and Benefits Assessment System</a:t>
            </a:r>
            <a:endParaRPr lang="en-US" altLang="ko-KR" sz="1400"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p:txBody>
      </p:sp>
      <p:sp>
        <p:nvSpPr>
          <p:cNvPr id="18" name="직사각형 17">
            <a:extLst>
              <a:ext uri="{FF2B5EF4-FFF2-40B4-BE49-F238E27FC236}">
                <a16:creationId xmlns:a16="http://schemas.microsoft.com/office/drawing/2014/main" id="{28937C2B-F422-4BE9-99E4-49940D0171E9}"/>
              </a:ext>
            </a:extLst>
          </p:cNvPr>
          <p:cNvSpPr/>
          <p:nvPr/>
        </p:nvSpPr>
        <p:spPr>
          <a:xfrm>
            <a:off x="1669136" y="1471614"/>
            <a:ext cx="4155305" cy="646331"/>
          </a:xfrm>
          <a:prstGeom prst="rect">
            <a:avLst/>
          </a:prstGeom>
        </p:spPr>
        <p:txBody>
          <a:bodyPr wrap="none">
            <a:spAutoFit/>
          </a:bodyPr>
          <a:lstStyle/>
          <a:p>
            <a:r>
              <a:rPr lang="ko-KR" altLang="en-US"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플랜트</a:t>
            </a:r>
            <a:r>
              <a:rPr lang="en-US" altLang="ko-KR"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 </a:t>
            </a:r>
            <a:r>
              <a:rPr lang="ko-KR" altLang="en-US"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플랜트</a:t>
            </a:r>
            <a:r>
              <a:rPr lang="en-US" altLang="ko-KR"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 </a:t>
            </a:r>
            <a:r>
              <a:rPr lang="ko-KR" altLang="en-US" sz="1200"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식목 기대효과 분석 및 이익산출 시스템 </a:t>
            </a:r>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p:txBody>
      </p:sp>
      <p:sp>
        <p:nvSpPr>
          <p:cNvPr id="42" name="직사각형 41">
            <a:extLst>
              <a:ext uri="{FF2B5EF4-FFF2-40B4-BE49-F238E27FC236}">
                <a16:creationId xmlns:a16="http://schemas.microsoft.com/office/drawing/2014/main" id="{ECD2CA58-AF3C-4B37-9A1F-F59BC8228483}"/>
              </a:ext>
            </a:extLst>
          </p:cNvPr>
          <p:cNvSpPr/>
          <p:nvPr/>
        </p:nvSpPr>
        <p:spPr>
          <a:xfrm>
            <a:off x="5069189" y="1959110"/>
            <a:ext cx="2774518" cy="375937"/>
          </a:xfrm>
          <a:prstGeom prst="rect">
            <a:avLst/>
          </a:prstGeom>
        </p:spPr>
        <p:txBody>
          <a:bodyPr wrap="square">
            <a:spAutoFit/>
          </a:bodyPr>
          <a:lstStyle/>
          <a:p>
            <a:pPr algn="ctr">
              <a:lnSpc>
                <a:spcPct val="150000"/>
              </a:lnSpc>
            </a:pPr>
            <a:r>
              <a:rPr lang="ko-KR" altLang="en-US" sz="1400" dirty="0">
                <a:solidFill>
                  <a:schemeClr val="tx1">
                    <a:lumMod val="75000"/>
                    <a:lumOff val="25000"/>
                  </a:schemeClr>
                </a:solidFill>
                <a:latin typeface="아리따-돋움(TTF)-Bold" panose="02020603020101020101" pitchFamily="18" charset="-127"/>
                <a:ea typeface="아리따-돋움(TTF)-Bold" panose="02020603020101020101" pitchFamily="18" charset="-127"/>
              </a:rPr>
              <a:t>주변 나무로 인한 미세먼지 </a:t>
            </a:r>
            <a:r>
              <a:rPr lang="ko-KR" altLang="en-US" sz="1400" dirty="0" err="1">
                <a:solidFill>
                  <a:schemeClr val="tx1">
                    <a:lumMod val="75000"/>
                    <a:lumOff val="25000"/>
                  </a:schemeClr>
                </a:solidFill>
                <a:latin typeface="아리따-돋움(TTF)-Bold" panose="02020603020101020101" pitchFamily="18" charset="-127"/>
                <a:ea typeface="아리따-돋움(TTF)-Bold" panose="02020603020101020101" pitchFamily="18" charset="-127"/>
              </a:rPr>
              <a:t>정화량</a:t>
            </a:r>
            <a:endParaRPr lang="en-US" altLang="ko-KR" sz="1400" dirty="0">
              <a:solidFill>
                <a:schemeClr val="tx1">
                  <a:lumMod val="75000"/>
                  <a:lumOff val="25000"/>
                </a:schemeClr>
              </a:solidFill>
              <a:latin typeface="아리따-돋움(TTF)-Bold" panose="02020603020101020101" pitchFamily="18" charset="-127"/>
              <a:ea typeface="아리따-돋움(TTF)-Bold" panose="02020603020101020101" pitchFamily="18" charset="-127"/>
            </a:endParaRPr>
          </a:p>
        </p:txBody>
      </p:sp>
      <mc:AlternateContent xmlns:mc="http://schemas.openxmlformats.org/markup-compatibility/2006" xmlns:cx1="http://schemas.microsoft.com/office/drawing/2015/9/8/chartex">
        <mc:Choice Requires="cx1">
          <p:graphicFrame>
            <p:nvGraphicFramePr>
              <p:cNvPr id="8" name="차트 7">
                <a:extLst>
                  <a:ext uri="{FF2B5EF4-FFF2-40B4-BE49-F238E27FC236}">
                    <a16:creationId xmlns:a16="http://schemas.microsoft.com/office/drawing/2014/main" id="{1C5ACBC8-8DDC-43A7-8FE3-590A1BEF7D36}"/>
                  </a:ext>
                </a:extLst>
              </p:cNvPr>
              <p:cNvGraphicFramePr/>
              <p:nvPr>
                <p:extLst>
                  <p:ext uri="{D42A27DB-BD31-4B8C-83A1-F6EECF244321}">
                    <p14:modId xmlns:p14="http://schemas.microsoft.com/office/powerpoint/2010/main" val="555819365"/>
                  </p:ext>
                </p:extLst>
              </p:nvPr>
            </p:nvGraphicFramePr>
            <p:xfrm>
              <a:off x="1803414" y="2281687"/>
              <a:ext cx="2543881" cy="2614985"/>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차트 7">
                <a:extLst>
                  <a:ext uri="{FF2B5EF4-FFF2-40B4-BE49-F238E27FC236}">
                    <a16:creationId xmlns:a16="http://schemas.microsoft.com/office/drawing/2014/main" id="{1C5ACBC8-8DDC-43A7-8FE3-590A1BEF7D36}"/>
                  </a:ext>
                </a:extLst>
              </p:cNvPr>
              <p:cNvPicPr>
                <a:picLocks noGrp="1" noRot="1" noChangeAspect="1" noMove="1" noResize="1" noEditPoints="1" noAdjustHandles="1" noChangeArrowheads="1" noChangeShapeType="1"/>
              </p:cNvPicPr>
              <p:nvPr/>
            </p:nvPicPr>
            <p:blipFill>
              <a:blip r:embed="rId4"/>
              <a:stretch>
                <a:fillRect/>
              </a:stretch>
            </p:blipFill>
            <p:spPr>
              <a:xfrm>
                <a:off x="1803414" y="2281687"/>
                <a:ext cx="2543881" cy="2614985"/>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43" name="차트 42">
                <a:extLst>
                  <a:ext uri="{FF2B5EF4-FFF2-40B4-BE49-F238E27FC236}">
                    <a16:creationId xmlns:a16="http://schemas.microsoft.com/office/drawing/2014/main" id="{F3A14A95-C0BF-4B7C-9733-8D460A61ED53}"/>
                  </a:ext>
                </a:extLst>
              </p:cNvPr>
              <p:cNvGraphicFramePr/>
              <p:nvPr>
                <p:extLst>
                  <p:ext uri="{D42A27DB-BD31-4B8C-83A1-F6EECF244321}">
                    <p14:modId xmlns:p14="http://schemas.microsoft.com/office/powerpoint/2010/main" val="1651681670"/>
                  </p:ext>
                </p:extLst>
              </p:nvPr>
            </p:nvGraphicFramePr>
            <p:xfrm>
              <a:off x="4914530" y="2279998"/>
              <a:ext cx="2543881" cy="2614985"/>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43" name="차트 42">
                <a:extLst>
                  <a:ext uri="{FF2B5EF4-FFF2-40B4-BE49-F238E27FC236}">
                    <a16:creationId xmlns:a16="http://schemas.microsoft.com/office/drawing/2014/main" id="{F3A14A95-C0BF-4B7C-9733-8D460A61ED53}"/>
                  </a:ext>
                </a:extLst>
              </p:cNvPr>
              <p:cNvPicPr>
                <a:picLocks noGrp="1" noRot="1" noChangeAspect="1" noMove="1" noResize="1" noEditPoints="1" noAdjustHandles="1" noChangeArrowheads="1" noChangeShapeType="1"/>
              </p:cNvPicPr>
              <p:nvPr/>
            </p:nvPicPr>
            <p:blipFill>
              <a:blip r:embed="rId4"/>
              <a:stretch>
                <a:fillRect/>
              </a:stretch>
            </p:blipFill>
            <p:spPr>
              <a:xfrm>
                <a:off x="4914530" y="2279998"/>
                <a:ext cx="2543881" cy="2614985"/>
              </a:xfrm>
              <a:prstGeom prst="rect">
                <a:avLst/>
              </a:prstGeom>
            </p:spPr>
          </p:pic>
        </mc:Fallback>
      </mc:AlternateContent>
      <p:sp>
        <p:nvSpPr>
          <p:cNvPr id="45" name="직사각형 44">
            <a:extLst>
              <a:ext uri="{FF2B5EF4-FFF2-40B4-BE49-F238E27FC236}">
                <a16:creationId xmlns:a16="http://schemas.microsoft.com/office/drawing/2014/main" id="{E3645C42-21CA-4B8D-B075-3A5354CAAD71}"/>
              </a:ext>
            </a:extLst>
          </p:cNvPr>
          <p:cNvSpPr/>
          <p:nvPr/>
        </p:nvSpPr>
        <p:spPr>
          <a:xfrm>
            <a:off x="2028165" y="1973592"/>
            <a:ext cx="2319129" cy="375937"/>
          </a:xfrm>
          <a:prstGeom prst="rect">
            <a:avLst/>
          </a:prstGeom>
        </p:spPr>
        <p:txBody>
          <a:bodyPr wrap="square">
            <a:spAutoFit/>
          </a:bodyPr>
          <a:lstStyle/>
          <a:p>
            <a:pPr algn="ctr">
              <a:lnSpc>
                <a:spcPct val="150000"/>
              </a:lnSpc>
            </a:pPr>
            <a:r>
              <a:rPr lang="ko-KR" altLang="en-US" sz="1400">
                <a:solidFill>
                  <a:schemeClr val="tx1">
                    <a:lumMod val="75000"/>
                    <a:lumOff val="25000"/>
                  </a:schemeClr>
                </a:solidFill>
                <a:latin typeface="아리따-돋움(TTF)-Bold" panose="02020603020101020101" pitchFamily="18" charset="-127"/>
                <a:ea typeface="아리따-돋움(TTF)-Bold" panose="02020603020101020101" pitchFamily="18" charset="-127"/>
              </a:rPr>
              <a:t>해당 지역 미세먼지 평균농도</a:t>
            </a:r>
            <a:endParaRPr lang="en-US" altLang="ko-KR" sz="1400" dirty="0">
              <a:solidFill>
                <a:schemeClr val="tx1">
                  <a:lumMod val="75000"/>
                  <a:lumOff val="25000"/>
                </a:schemeClr>
              </a:solidFill>
              <a:latin typeface="아리따-돋움(TTF)-Bold" panose="02020603020101020101" pitchFamily="18" charset="-127"/>
              <a:ea typeface="아리따-돋움(TTF)-Bold" panose="02020603020101020101" pitchFamily="18" charset="-127"/>
            </a:endParaRPr>
          </a:p>
        </p:txBody>
      </p:sp>
    </p:spTree>
    <p:extLst>
      <p:ext uri="{BB962C8B-B14F-4D97-AF65-F5344CB8AC3E}">
        <p14:creationId xmlns:p14="http://schemas.microsoft.com/office/powerpoint/2010/main" val="2528369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7DCC2CE5-58D7-44E1-A648-84C56CED3C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302"/>
          <a:stretch/>
        </p:blipFill>
        <p:spPr>
          <a:xfrm>
            <a:off x="389104" y="1019213"/>
            <a:ext cx="9127791" cy="5201687"/>
          </a:xfrm>
          <a:prstGeom prst="rect">
            <a:avLst/>
          </a:prstGeom>
        </p:spPr>
      </p:pic>
      <p:sp>
        <p:nvSpPr>
          <p:cNvPr id="5" name="직사각형 4">
            <a:extLst>
              <a:ext uri="{FF2B5EF4-FFF2-40B4-BE49-F238E27FC236}">
                <a16:creationId xmlns:a16="http://schemas.microsoft.com/office/drawing/2014/main" id="{B18AC56F-1371-4484-9CD5-FCEF9B5D17F6}"/>
              </a:ext>
            </a:extLst>
          </p:cNvPr>
          <p:cNvSpPr/>
          <p:nvPr/>
        </p:nvSpPr>
        <p:spPr>
          <a:xfrm>
            <a:off x="6137436" y="241076"/>
            <a:ext cx="3743332" cy="307777"/>
          </a:xfrm>
          <a:prstGeom prst="rect">
            <a:avLst/>
          </a:prstGeom>
        </p:spPr>
        <p:txBody>
          <a:bodyPr wrap="none">
            <a:spAutoFit/>
          </a:bodyPr>
          <a:lstStyle/>
          <a:p>
            <a:r>
              <a:rPr lang="en-US" altLang="ko-KR" sz="1400" dirty="0">
                <a:latin typeface="아리따-돋움(TTF)-Light" panose="02020603020101020101" pitchFamily="18" charset="-127"/>
                <a:ea typeface="아리따-돋움(TTF)-Light" panose="02020603020101020101" pitchFamily="18" charset="-127"/>
              </a:rPr>
              <a:t>* </a:t>
            </a:r>
            <a:r>
              <a:rPr lang="ko-KR" altLang="en-US" sz="1400" dirty="0">
                <a:latin typeface="아리따-돋움(TTF)-Light" panose="02020603020101020101" pitchFamily="18" charset="-127"/>
                <a:ea typeface="아리따-돋움(TTF)-Light" panose="02020603020101020101" pitchFamily="18" charset="-127"/>
              </a:rPr>
              <a:t>본 시스템의 이미지는 실제와 다를 수 있습니다</a:t>
            </a:r>
            <a:r>
              <a:rPr lang="en-US" altLang="ko-KR" sz="1400" dirty="0">
                <a:latin typeface="아리따-돋움(TTF)-Light" panose="02020603020101020101" pitchFamily="18" charset="-127"/>
                <a:ea typeface="아리따-돋움(TTF)-Light" panose="02020603020101020101" pitchFamily="18" charset="-127"/>
              </a:rPr>
              <a:t>.</a:t>
            </a:r>
            <a:endParaRPr lang="ko-KR" altLang="en-US" sz="1400" dirty="0">
              <a:latin typeface="아리따-돋움(TTF)-Light" panose="02020603020101020101" pitchFamily="18" charset="-127"/>
              <a:ea typeface="아리따-돋움(TTF)-Light" panose="02020603020101020101" pitchFamily="18" charset="-127"/>
            </a:endParaRPr>
          </a:p>
        </p:txBody>
      </p:sp>
      <p:sp>
        <p:nvSpPr>
          <p:cNvPr id="12" name="직사각형 11">
            <a:extLst>
              <a:ext uri="{FF2B5EF4-FFF2-40B4-BE49-F238E27FC236}">
                <a16:creationId xmlns:a16="http://schemas.microsoft.com/office/drawing/2014/main" id="{71FFB377-EEF5-412D-8EB7-8C262876AACD}"/>
              </a:ext>
            </a:extLst>
          </p:cNvPr>
          <p:cNvSpPr/>
          <p:nvPr/>
        </p:nvSpPr>
        <p:spPr>
          <a:xfrm>
            <a:off x="1798471" y="4985886"/>
            <a:ext cx="6405961"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3" name="직사각형 12">
            <a:extLst>
              <a:ext uri="{FF2B5EF4-FFF2-40B4-BE49-F238E27FC236}">
                <a16:creationId xmlns:a16="http://schemas.microsoft.com/office/drawing/2014/main" id="{835A0FF1-7E98-4CBE-9259-BBCC8CCB1A53}"/>
              </a:ext>
            </a:extLst>
          </p:cNvPr>
          <p:cNvSpPr/>
          <p:nvPr/>
        </p:nvSpPr>
        <p:spPr>
          <a:xfrm flipV="1">
            <a:off x="1798472" y="1825178"/>
            <a:ext cx="6405960"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7" name="직사각형 16">
            <a:extLst>
              <a:ext uri="{FF2B5EF4-FFF2-40B4-BE49-F238E27FC236}">
                <a16:creationId xmlns:a16="http://schemas.microsoft.com/office/drawing/2014/main" id="{2C581582-7B3A-4381-8063-647A90F6CD1C}"/>
              </a:ext>
            </a:extLst>
          </p:cNvPr>
          <p:cNvSpPr/>
          <p:nvPr/>
        </p:nvSpPr>
        <p:spPr>
          <a:xfrm>
            <a:off x="4025232" y="4939590"/>
            <a:ext cx="5137746" cy="400110"/>
          </a:xfrm>
          <a:prstGeom prst="rect">
            <a:avLst/>
          </a:prstGeom>
        </p:spPr>
        <p:txBody>
          <a:bodyPr vert="horz" wrap="square">
            <a:spAutoFit/>
          </a:bodyPr>
          <a:lstStyle/>
          <a:p>
            <a:endParaRPr lang="en-US" altLang="ko-KR" sz="600"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r>
              <a:rPr lang="en-US" altLang="ko-KR" sz="1400"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Plant, Plant! </a:t>
            </a:r>
            <a:r>
              <a:rPr lang="en-US" altLang="ko-KR" sz="1100"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Forestry Efficiency and Benefits Assessment System</a:t>
            </a:r>
            <a:endParaRPr lang="en-US" altLang="ko-KR" sz="1400"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p:txBody>
      </p:sp>
      <p:sp>
        <p:nvSpPr>
          <p:cNvPr id="18" name="직사각형 17">
            <a:extLst>
              <a:ext uri="{FF2B5EF4-FFF2-40B4-BE49-F238E27FC236}">
                <a16:creationId xmlns:a16="http://schemas.microsoft.com/office/drawing/2014/main" id="{28937C2B-F422-4BE9-99E4-49940D0171E9}"/>
              </a:ext>
            </a:extLst>
          </p:cNvPr>
          <p:cNvSpPr/>
          <p:nvPr/>
        </p:nvSpPr>
        <p:spPr>
          <a:xfrm>
            <a:off x="1669136" y="1471614"/>
            <a:ext cx="4155305" cy="646331"/>
          </a:xfrm>
          <a:prstGeom prst="rect">
            <a:avLst/>
          </a:prstGeom>
        </p:spPr>
        <p:txBody>
          <a:bodyPr wrap="none">
            <a:spAutoFit/>
          </a:bodyPr>
          <a:lstStyle/>
          <a:p>
            <a:r>
              <a:rPr lang="ko-KR" altLang="en-US"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플랜트</a:t>
            </a:r>
            <a:r>
              <a:rPr lang="en-US" altLang="ko-KR"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 </a:t>
            </a:r>
            <a:r>
              <a:rPr lang="ko-KR" altLang="en-US"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플랜트</a:t>
            </a:r>
            <a:r>
              <a:rPr lang="en-US" altLang="ko-KR"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 </a:t>
            </a:r>
            <a:r>
              <a:rPr lang="ko-KR" altLang="en-US" sz="1200"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식목 기대효과 분석 및 이익산출 시스템 </a:t>
            </a:r>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p:txBody>
      </p:sp>
      <p:sp>
        <p:nvSpPr>
          <p:cNvPr id="41" name="직사각형 40">
            <a:extLst>
              <a:ext uri="{FF2B5EF4-FFF2-40B4-BE49-F238E27FC236}">
                <a16:creationId xmlns:a16="http://schemas.microsoft.com/office/drawing/2014/main" id="{1D6B3B7C-55F1-47CB-B3CD-B823706A9586}"/>
              </a:ext>
            </a:extLst>
          </p:cNvPr>
          <p:cNvSpPr/>
          <p:nvPr/>
        </p:nvSpPr>
        <p:spPr>
          <a:xfrm>
            <a:off x="4226816" y="2781996"/>
            <a:ext cx="3977616" cy="1246495"/>
          </a:xfrm>
          <a:prstGeom prst="rect">
            <a:avLst/>
          </a:prstGeom>
          <a:noFill/>
        </p:spPr>
        <p:txBody>
          <a:bodyPr wrap="square">
            <a:spAutoFit/>
          </a:bodyPr>
          <a:lstStyle/>
          <a:p>
            <a:r>
              <a:rPr lang="en-US" altLang="ko-KR"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2019</a:t>
            </a:r>
            <a:r>
              <a:rPr lang="ko-KR" altLang="en-US"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년 </a:t>
            </a:r>
            <a:r>
              <a:rPr lang="en-US" altLang="ko-KR"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7</a:t>
            </a:r>
            <a:r>
              <a:rPr lang="ko-KR" altLang="en-US"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월 </a:t>
            </a:r>
            <a:r>
              <a:rPr lang="en-US" altLang="ko-KR"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26</a:t>
            </a:r>
            <a:r>
              <a:rPr lang="ko-KR" altLang="en-US"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일부터 </a:t>
            </a:r>
            <a:r>
              <a:rPr lang="en-US" altLang="ko-KR"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[ 2020</a:t>
            </a:r>
            <a:r>
              <a:rPr lang="ko-KR" altLang="en-US"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년 </a:t>
            </a:r>
            <a:r>
              <a:rPr lang="en-US" altLang="ko-KR"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7</a:t>
            </a:r>
            <a:r>
              <a:rPr lang="ko-KR" altLang="en-US"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월 </a:t>
            </a:r>
            <a:r>
              <a:rPr lang="en-US" altLang="ko-KR"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26 ] </a:t>
            </a:r>
            <a:r>
              <a:rPr lang="ko-KR" altLang="en-US"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까지</a:t>
            </a:r>
            <a:endParaRPr lang="en-US" altLang="ko-KR"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endParaRPr>
          </a:p>
          <a:p>
            <a:r>
              <a:rPr lang="ko-KR" altLang="en-US"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주변 나무로 인해 얻는 이득은 다음과 같습니다</a:t>
            </a:r>
            <a:r>
              <a:rPr lang="en-US" altLang="ko-KR"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a:t>
            </a:r>
          </a:p>
          <a:p>
            <a:r>
              <a:rPr lang="en-US" altLang="ko-KR"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 </a:t>
            </a:r>
            <a:r>
              <a:rPr lang="ko-KR" altLang="en-US"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미세먼지 정화로 </a:t>
            </a:r>
            <a:r>
              <a:rPr lang="en-US" altLang="ko-KR"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[ 10.3 ] </a:t>
            </a:r>
            <a:r>
              <a:rPr lang="ko-KR" altLang="en-US"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만원</a:t>
            </a:r>
            <a:endParaRPr lang="en-US" altLang="ko-KR"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endParaRPr>
          </a:p>
          <a:p>
            <a:r>
              <a:rPr lang="en-US" altLang="ko-KR"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[418kg] </a:t>
            </a:r>
            <a:r>
              <a:rPr lang="ko-KR" altLang="en-US"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의 이산화탄소 감소로 인한 </a:t>
            </a:r>
            <a:r>
              <a:rPr lang="en-US" altLang="ko-KR"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[ 2.3 ] </a:t>
            </a:r>
          </a:p>
          <a:p>
            <a:pPr algn="ctr"/>
            <a:r>
              <a:rPr lang="en-US" altLang="ko-KR"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a:t>
            </a:r>
            <a:r>
              <a:rPr lang="ko-KR" altLang="en-US"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중략 </a:t>
            </a:r>
            <a:r>
              <a:rPr lang="en-US" altLang="ko-KR"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a:t>
            </a:r>
          </a:p>
        </p:txBody>
      </p:sp>
      <p:sp>
        <p:nvSpPr>
          <p:cNvPr id="42" name="직사각형 41">
            <a:extLst>
              <a:ext uri="{FF2B5EF4-FFF2-40B4-BE49-F238E27FC236}">
                <a16:creationId xmlns:a16="http://schemas.microsoft.com/office/drawing/2014/main" id="{ECD2CA58-AF3C-4B37-9A1F-F59BC8228483}"/>
              </a:ext>
            </a:extLst>
          </p:cNvPr>
          <p:cNvSpPr/>
          <p:nvPr/>
        </p:nvSpPr>
        <p:spPr>
          <a:xfrm>
            <a:off x="1318692" y="1948248"/>
            <a:ext cx="1997066" cy="375937"/>
          </a:xfrm>
          <a:prstGeom prst="rect">
            <a:avLst/>
          </a:prstGeom>
        </p:spPr>
        <p:txBody>
          <a:bodyPr wrap="square">
            <a:spAutoFit/>
          </a:bodyPr>
          <a:lstStyle/>
          <a:p>
            <a:pPr algn="ctr">
              <a:lnSpc>
                <a:spcPct val="150000"/>
              </a:lnSpc>
            </a:pPr>
            <a:endParaRPr lang="en-US" altLang="ko-KR" sz="1400" dirty="0">
              <a:solidFill>
                <a:schemeClr val="tx1">
                  <a:lumMod val="75000"/>
                  <a:lumOff val="25000"/>
                </a:schemeClr>
              </a:solidFill>
              <a:latin typeface="아리따-돋움(TTF)-Bold" panose="02020603020101020101" pitchFamily="18" charset="-127"/>
              <a:ea typeface="아리따-돋움(TTF)-Bold" panose="02020603020101020101" pitchFamily="18" charset="-127"/>
            </a:endParaRPr>
          </a:p>
        </p:txBody>
      </p:sp>
      <p:graphicFrame>
        <p:nvGraphicFramePr>
          <p:cNvPr id="22" name="차트 21">
            <a:extLst>
              <a:ext uri="{FF2B5EF4-FFF2-40B4-BE49-F238E27FC236}">
                <a16:creationId xmlns:a16="http://schemas.microsoft.com/office/drawing/2014/main" id="{D504B08E-1F3A-40A8-BAAE-9717F099C91B}"/>
              </a:ext>
            </a:extLst>
          </p:cNvPr>
          <p:cNvGraphicFramePr/>
          <p:nvPr>
            <p:extLst>
              <p:ext uri="{D42A27DB-BD31-4B8C-83A1-F6EECF244321}">
                <p14:modId xmlns:p14="http://schemas.microsoft.com/office/powerpoint/2010/main" val="2020790695"/>
              </p:ext>
            </p:extLst>
          </p:nvPr>
        </p:nvGraphicFramePr>
        <p:xfrm>
          <a:off x="1548432" y="2172198"/>
          <a:ext cx="3021668" cy="25915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88708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0C29D1E1-D795-4ADB-BE48-D2C110FB97AA}"/>
              </a:ext>
            </a:extLst>
          </p:cNvPr>
          <p:cNvSpPr/>
          <p:nvPr/>
        </p:nvSpPr>
        <p:spPr>
          <a:xfrm>
            <a:off x="998220" y="1962460"/>
            <a:ext cx="1539240" cy="5029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ko-KR" altLang="en-US" dirty="0"/>
              <a:t>현장 데이터</a:t>
            </a:r>
          </a:p>
        </p:txBody>
      </p:sp>
      <p:sp>
        <p:nvSpPr>
          <p:cNvPr id="7" name="직사각형 6">
            <a:extLst>
              <a:ext uri="{FF2B5EF4-FFF2-40B4-BE49-F238E27FC236}">
                <a16:creationId xmlns:a16="http://schemas.microsoft.com/office/drawing/2014/main" id="{B299861F-1DDA-40D0-8A2F-F99610A1D753}"/>
              </a:ext>
            </a:extLst>
          </p:cNvPr>
          <p:cNvSpPr/>
          <p:nvPr/>
        </p:nvSpPr>
        <p:spPr>
          <a:xfrm>
            <a:off x="998220" y="2570000"/>
            <a:ext cx="1539240" cy="5029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ko-KR" altLang="en-US" dirty="0"/>
              <a:t>나무 품종 </a:t>
            </a:r>
            <a:r>
              <a:rPr lang="en-US" altLang="ko-KR" dirty="0"/>
              <a:t>DB</a:t>
            </a:r>
            <a:endParaRPr lang="ko-KR" altLang="en-US" dirty="0"/>
          </a:p>
        </p:txBody>
      </p:sp>
      <p:sp>
        <p:nvSpPr>
          <p:cNvPr id="8" name="직사각형 7">
            <a:extLst>
              <a:ext uri="{FF2B5EF4-FFF2-40B4-BE49-F238E27FC236}">
                <a16:creationId xmlns:a16="http://schemas.microsoft.com/office/drawing/2014/main" id="{C7E84905-CC6A-4BDD-ADD0-F6BC7BD3EA7B}"/>
              </a:ext>
            </a:extLst>
          </p:cNvPr>
          <p:cNvSpPr/>
          <p:nvPr/>
        </p:nvSpPr>
        <p:spPr>
          <a:xfrm>
            <a:off x="998220" y="3162300"/>
            <a:ext cx="1539240" cy="5029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ko-KR" altLang="en-US" dirty="0"/>
              <a:t>위치 정보</a:t>
            </a:r>
          </a:p>
        </p:txBody>
      </p:sp>
      <p:sp>
        <p:nvSpPr>
          <p:cNvPr id="9" name="직사각형 8">
            <a:extLst>
              <a:ext uri="{FF2B5EF4-FFF2-40B4-BE49-F238E27FC236}">
                <a16:creationId xmlns:a16="http://schemas.microsoft.com/office/drawing/2014/main" id="{120C6389-D08D-4F26-84D8-B470BC8D9DA4}"/>
              </a:ext>
            </a:extLst>
          </p:cNvPr>
          <p:cNvSpPr/>
          <p:nvPr/>
        </p:nvSpPr>
        <p:spPr>
          <a:xfrm>
            <a:off x="998219" y="4345510"/>
            <a:ext cx="1539239" cy="5029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ko-KR" altLang="en-US" sz="1600" dirty="0"/>
              <a:t>오염도데이터</a:t>
            </a:r>
          </a:p>
        </p:txBody>
      </p:sp>
      <p:sp>
        <p:nvSpPr>
          <p:cNvPr id="10" name="직사각형 9">
            <a:extLst>
              <a:ext uri="{FF2B5EF4-FFF2-40B4-BE49-F238E27FC236}">
                <a16:creationId xmlns:a16="http://schemas.microsoft.com/office/drawing/2014/main" id="{1F97F363-7BC2-4096-91FC-B92C5DD76130}"/>
              </a:ext>
            </a:extLst>
          </p:cNvPr>
          <p:cNvSpPr/>
          <p:nvPr/>
        </p:nvSpPr>
        <p:spPr>
          <a:xfrm>
            <a:off x="998219" y="3755270"/>
            <a:ext cx="1539239" cy="5029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ko-KR" altLang="en-US" dirty="0"/>
              <a:t>기상데이터</a:t>
            </a:r>
          </a:p>
        </p:txBody>
      </p:sp>
      <p:sp>
        <p:nvSpPr>
          <p:cNvPr id="11" name="직사각형 10">
            <a:extLst>
              <a:ext uri="{FF2B5EF4-FFF2-40B4-BE49-F238E27FC236}">
                <a16:creationId xmlns:a16="http://schemas.microsoft.com/office/drawing/2014/main" id="{6A2652A5-3006-4DDD-82C9-AC5FB9180346}"/>
              </a:ext>
            </a:extLst>
          </p:cNvPr>
          <p:cNvSpPr/>
          <p:nvPr/>
        </p:nvSpPr>
        <p:spPr>
          <a:xfrm>
            <a:off x="3546361" y="1962460"/>
            <a:ext cx="1539240" cy="28790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ko-KR" altLang="en-US" dirty="0"/>
              <a:t>플랜트</a:t>
            </a:r>
            <a:r>
              <a:rPr lang="en-US" altLang="ko-KR" dirty="0"/>
              <a:t>,</a:t>
            </a:r>
          </a:p>
          <a:p>
            <a:pPr algn="ctr"/>
            <a:r>
              <a:rPr lang="ko-KR" altLang="en-US" dirty="0"/>
              <a:t>플랜트</a:t>
            </a:r>
            <a:r>
              <a:rPr lang="en-US" altLang="ko-KR" dirty="0"/>
              <a:t>!</a:t>
            </a:r>
          </a:p>
        </p:txBody>
      </p:sp>
      <p:sp>
        <p:nvSpPr>
          <p:cNvPr id="12" name="직사각형 11">
            <a:extLst>
              <a:ext uri="{FF2B5EF4-FFF2-40B4-BE49-F238E27FC236}">
                <a16:creationId xmlns:a16="http://schemas.microsoft.com/office/drawing/2014/main" id="{3529F0E6-0A26-4B5C-9747-8479F0D66D12}"/>
              </a:ext>
            </a:extLst>
          </p:cNvPr>
          <p:cNvSpPr/>
          <p:nvPr/>
        </p:nvSpPr>
        <p:spPr>
          <a:xfrm>
            <a:off x="6013229" y="2576951"/>
            <a:ext cx="1539240" cy="5029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dirty="0" err="1"/>
              <a:t>대기정화량</a:t>
            </a:r>
            <a:endParaRPr lang="ko-KR" altLang="en-US" dirty="0"/>
          </a:p>
        </p:txBody>
      </p:sp>
      <p:sp>
        <p:nvSpPr>
          <p:cNvPr id="13" name="직사각형 12">
            <a:extLst>
              <a:ext uri="{FF2B5EF4-FFF2-40B4-BE49-F238E27FC236}">
                <a16:creationId xmlns:a16="http://schemas.microsoft.com/office/drawing/2014/main" id="{0E595666-3486-4228-A95E-40427EFCD418}"/>
              </a:ext>
            </a:extLst>
          </p:cNvPr>
          <p:cNvSpPr/>
          <p:nvPr/>
        </p:nvSpPr>
        <p:spPr>
          <a:xfrm>
            <a:off x="6021328" y="3169250"/>
            <a:ext cx="1539240" cy="5029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dirty="0"/>
              <a:t>에너지 효율</a:t>
            </a:r>
          </a:p>
        </p:txBody>
      </p:sp>
      <p:sp>
        <p:nvSpPr>
          <p:cNvPr id="14" name="직사각형 13">
            <a:extLst>
              <a:ext uri="{FF2B5EF4-FFF2-40B4-BE49-F238E27FC236}">
                <a16:creationId xmlns:a16="http://schemas.microsoft.com/office/drawing/2014/main" id="{55DEE49B-8854-444B-BACE-4B2EF5DDF904}"/>
              </a:ext>
            </a:extLst>
          </p:cNvPr>
          <p:cNvSpPr/>
          <p:nvPr/>
        </p:nvSpPr>
        <p:spPr>
          <a:xfrm>
            <a:off x="6021328" y="3763784"/>
            <a:ext cx="1539240" cy="5029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dirty="0"/>
              <a:t>소음 완화</a:t>
            </a:r>
          </a:p>
        </p:txBody>
      </p:sp>
      <p:sp>
        <p:nvSpPr>
          <p:cNvPr id="15" name="직사각형 14">
            <a:extLst>
              <a:ext uri="{FF2B5EF4-FFF2-40B4-BE49-F238E27FC236}">
                <a16:creationId xmlns:a16="http://schemas.microsoft.com/office/drawing/2014/main" id="{C07637F5-99D7-4650-AA08-E3862189EF60}"/>
              </a:ext>
            </a:extLst>
          </p:cNvPr>
          <p:cNvSpPr/>
          <p:nvPr/>
        </p:nvSpPr>
        <p:spPr>
          <a:xfrm>
            <a:off x="6021328" y="4352461"/>
            <a:ext cx="1539240" cy="5029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dirty="0" err="1"/>
              <a:t>우수관망</a:t>
            </a:r>
            <a:endParaRPr lang="ko-KR" altLang="en-US" dirty="0"/>
          </a:p>
        </p:txBody>
      </p:sp>
      <p:sp>
        <p:nvSpPr>
          <p:cNvPr id="16" name="직사각형 15">
            <a:extLst>
              <a:ext uri="{FF2B5EF4-FFF2-40B4-BE49-F238E27FC236}">
                <a16:creationId xmlns:a16="http://schemas.microsoft.com/office/drawing/2014/main" id="{C5BF705B-2097-4183-A1EC-4B666F46ED2B}"/>
              </a:ext>
            </a:extLst>
          </p:cNvPr>
          <p:cNvSpPr/>
          <p:nvPr/>
        </p:nvSpPr>
        <p:spPr>
          <a:xfrm>
            <a:off x="6013229" y="1969411"/>
            <a:ext cx="1539240" cy="5029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ko-KR" altLang="en-US" dirty="0" err="1"/>
              <a:t>탄소흡수량</a:t>
            </a:r>
            <a:endParaRPr lang="ko-KR" altLang="en-US" dirty="0"/>
          </a:p>
        </p:txBody>
      </p:sp>
      <p:sp>
        <p:nvSpPr>
          <p:cNvPr id="17" name="직사각형 16">
            <a:extLst>
              <a:ext uri="{FF2B5EF4-FFF2-40B4-BE49-F238E27FC236}">
                <a16:creationId xmlns:a16="http://schemas.microsoft.com/office/drawing/2014/main" id="{D33371FA-53BD-4A74-B53A-945C821F2F93}"/>
              </a:ext>
            </a:extLst>
          </p:cNvPr>
          <p:cNvSpPr/>
          <p:nvPr/>
        </p:nvSpPr>
        <p:spPr>
          <a:xfrm rot="5400000">
            <a:off x="7196148" y="3194505"/>
            <a:ext cx="2879021" cy="4149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 이익산출 </a:t>
            </a:r>
          </a:p>
        </p:txBody>
      </p:sp>
      <p:sp>
        <p:nvSpPr>
          <p:cNvPr id="47" name="화살표: 오른쪽 46">
            <a:extLst>
              <a:ext uri="{FF2B5EF4-FFF2-40B4-BE49-F238E27FC236}">
                <a16:creationId xmlns:a16="http://schemas.microsoft.com/office/drawing/2014/main" id="{91E2F365-9C4B-4486-84BD-63BD7467B59D}"/>
              </a:ext>
            </a:extLst>
          </p:cNvPr>
          <p:cNvSpPr/>
          <p:nvPr/>
        </p:nvSpPr>
        <p:spPr>
          <a:xfrm>
            <a:off x="7713156" y="3235395"/>
            <a:ext cx="562450" cy="370627"/>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화살표: 오른쪽 47">
            <a:extLst>
              <a:ext uri="{FF2B5EF4-FFF2-40B4-BE49-F238E27FC236}">
                <a16:creationId xmlns:a16="http://schemas.microsoft.com/office/drawing/2014/main" id="{0A53BE82-5245-4739-8E1D-2935BD1003FD}"/>
              </a:ext>
            </a:extLst>
          </p:cNvPr>
          <p:cNvSpPr/>
          <p:nvPr/>
        </p:nvSpPr>
        <p:spPr>
          <a:xfrm>
            <a:off x="2788132" y="3235393"/>
            <a:ext cx="562450" cy="370627"/>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화살표: 오른쪽 48">
            <a:extLst>
              <a:ext uri="{FF2B5EF4-FFF2-40B4-BE49-F238E27FC236}">
                <a16:creationId xmlns:a16="http://schemas.microsoft.com/office/drawing/2014/main" id="{73B3E046-136E-4EBE-873A-CAC5A392CD39}"/>
              </a:ext>
            </a:extLst>
          </p:cNvPr>
          <p:cNvSpPr/>
          <p:nvPr/>
        </p:nvSpPr>
        <p:spPr>
          <a:xfrm>
            <a:off x="5263099" y="3238845"/>
            <a:ext cx="562450" cy="370627"/>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3BD957A6-3FFE-44B9-8EEC-5E27B9033B33}"/>
              </a:ext>
            </a:extLst>
          </p:cNvPr>
          <p:cNvSpPr/>
          <p:nvPr/>
        </p:nvSpPr>
        <p:spPr>
          <a:xfrm>
            <a:off x="7713155" y="3282208"/>
            <a:ext cx="470994" cy="276999"/>
          </a:xfrm>
          <a:prstGeom prst="rect">
            <a:avLst/>
          </a:prstGeom>
        </p:spPr>
        <p:txBody>
          <a:bodyPr wrap="square">
            <a:spAutoFit/>
          </a:bodyPr>
          <a:lstStyle/>
          <a:p>
            <a:r>
              <a:rPr lang="ko-KR" altLang="en-US" sz="1200" dirty="0">
                <a:solidFill>
                  <a:schemeClr val="bg1"/>
                </a:solidFill>
                <a:latin typeface="아리따-돋움(TTF)-Medium" panose="02020603020101020101" pitchFamily="18" charset="-127"/>
                <a:ea typeface="아리따-돋움(TTF)-Medium" panose="02020603020101020101" pitchFamily="18" charset="-127"/>
              </a:rPr>
              <a:t>예측</a:t>
            </a:r>
          </a:p>
        </p:txBody>
      </p:sp>
      <p:sp>
        <p:nvSpPr>
          <p:cNvPr id="51" name="직사각형 50">
            <a:extLst>
              <a:ext uri="{FF2B5EF4-FFF2-40B4-BE49-F238E27FC236}">
                <a16:creationId xmlns:a16="http://schemas.microsoft.com/office/drawing/2014/main" id="{CB7B2881-3925-4FC8-9359-898CE929E23C}"/>
              </a:ext>
            </a:extLst>
          </p:cNvPr>
          <p:cNvSpPr/>
          <p:nvPr/>
        </p:nvSpPr>
        <p:spPr>
          <a:xfrm>
            <a:off x="5276289" y="3282208"/>
            <a:ext cx="470994" cy="276999"/>
          </a:xfrm>
          <a:prstGeom prst="rect">
            <a:avLst/>
          </a:prstGeom>
        </p:spPr>
        <p:txBody>
          <a:bodyPr wrap="square">
            <a:spAutoFit/>
          </a:bodyPr>
          <a:lstStyle/>
          <a:p>
            <a:r>
              <a:rPr lang="ko-KR" altLang="en-US" sz="1200" dirty="0">
                <a:solidFill>
                  <a:schemeClr val="bg1"/>
                </a:solidFill>
                <a:latin typeface="아리따-돋움(TTF)-Medium" panose="02020603020101020101" pitchFamily="18" charset="-127"/>
                <a:ea typeface="아리따-돋움(TTF)-Medium" panose="02020603020101020101" pitchFamily="18" charset="-127"/>
              </a:rPr>
              <a:t>분석</a:t>
            </a:r>
          </a:p>
        </p:txBody>
      </p:sp>
      <p:sp>
        <p:nvSpPr>
          <p:cNvPr id="52" name="직사각형 51">
            <a:extLst>
              <a:ext uri="{FF2B5EF4-FFF2-40B4-BE49-F238E27FC236}">
                <a16:creationId xmlns:a16="http://schemas.microsoft.com/office/drawing/2014/main" id="{1EC1682B-395F-4B5A-A7BE-08426DF666DB}"/>
              </a:ext>
            </a:extLst>
          </p:cNvPr>
          <p:cNvSpPr/>
          <p:nvPr/>
        </p:nvSpPr>
        <p:spPr>
          <a:xfrm>
            <a:off x="2806413" y="3282208"/>
            <a:ext cx="470994" cy="276999"/>
          </a:xfrm>
          <a:prstGeom prst="rect">
            <a:avLst/>
          </a:prstGeom>
        </p:spPr>
        <p:txBody>
          <a:bodyPr wrap="square">
            <a:spAutoFit/>
          </a:bodyPr>
          <a:lstStyle/>
          <a:p>
            <a:r>
              <a:rPr lang="ko-KR" altLang="en-US" sz="1200" dirty="0">
                <a:solidFill>
                  <a:schemeClr val="bg1"/>
                </a:solidFill>
                <a:latin typeface="아리따-돋움(TTF)-Medium" panose="02020603020101020101" pitchFamily="18" charset="-127"/>
                <a:ea typeface="아리따-돋움(TTF)-Medium" panose="02020603020101020101" pitchFamily="18" charset="-127"/>
              </a:rPr>
              <a:t>입력</a:t>
            </a:r>
          </a:p>
        </p:txBody>
      </p:sp>
    </p:spTree>
    <p:extLst>
      <p:ext uri="{BB962C8B-B14F-4D97-AF65-F5344CB8AC3E}">
        <p14:creationId xmlns:p14="http://schemas.microsoft.com/office/powerpoint/2010/main" val="3665235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직선 연결선 15"/>
          <p:cNvCxnSpPr/>
          <p:nvPr/>
        </p:nvCxnSpPr>
        <p:spPr>
          <a:xfrm>
            <a:off x="1967142" y="2765593"/>
            <a:ext cx="6038335"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직사각형 16"/>
          <p:cNvSpPr/>
          <p:nvPr/>
        </p:nvSpPr>
        <p:spPr>
          <a:xfrm>
            <a:off x="2027524" y="2912249"/>
            <a:ext cx="6883726" cy="1200329"/>
          </a:xfrm>
          <a:prstGeom prst="rect">
            <a:avLst/>
          </a:prstGeom>
        </p:spPr>
        <p:txBody>
          <a:bodyPr wrap="square">
            <a:spAutoFit/>
          </a:bodyPr>
          <a:lstStyle/>
          <a:p>
            <a:r>
              <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도시계획 및 정책 수립  </a:t>
            </a:r>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pPr marL="285750" indent="-285750">
              <a:buFontTx/>
              <a:buChar char="-"/>
            </a:pPr>
            <a:r>
              <a:rPr lang="ko-KR" altLang="en-US"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부동산 가치 산정</a:t>
            </a:r>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pPr marL="285750" indent="-285750">
              <a:buFontTx/>
              <a:buChar char="-"/>
            </a:pPr>
            <a:r>
              <a:rPr lang="ko-KR" altLang="en-US"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건축 </a:t>
            </a:r>
            <a:r>
              <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산업 기획 </a:t>
            </a:r>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pPr marL="285750" indent="-285750">
              <a:buFontTx/>
              <a:buChar char="-"/>
            </a:pPr>
            <a:r>
              <a:rPr lang="ko-KR" altLang="en-US"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교육 및 연구 자료로써 활용 </a:t>
            </a:r>
            <a:endParaRPr lang="en-US" altLang="ko-KR"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p:txBody>
      </p:sp>
      <p:cxnSp>
        <p:nvCxnSpPr>
          <p:cNvPr id="29" name="직선 연결선 28"/>
          <p:cNvCxnSpPr/>
          <p:nvPr/>
        </p:nvCxnSpPr>
        <p:spPr>
          <a:xfrm>
            <a:off x="1971455" y="4209674"/>
            <a:ext cx="6034022"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0713E557-945B-4C67-88D1-A76B9B7EDA8C}"/>
              </a:ext>
            </a:extLst>
          </p:cNvPr>
          <p:cNvSpPr/>
          <p:nvPr/>
        </p:nvSpPr>
        <p:spPr>
          <a:xfrm>
            <a:off x="1900030" y="2270372"/>
            <a:ext cx="5609005" cy="461665"/>
          </a:xfrm>
          <a:prstGeom prst="rect">
            <a:avLst/>
          </a:prstGeom>
          <a:noFill/>
        </p:spPr>
        <p:txBody>
          <a:bodyPr wrap="square">
            <a:spAutoFit/>
          </a:bodyPr>
          <a:lstStyle/>
          <a:p>
            <a:r>
              <a:rPr lang="ko-KR" altLang="en-US" sz="2000" dirty="0">
                <a:solidFill>
                  <a:schemeClr val="tx1">
                    <a:lumMod val="85000"/>
                    <a:lumOff val="15000"/>
                  </a:schemeClr>
                </a:solidFill>
                <a:latin typeface="아리따-돋움(TTF)-Bold" panose="02020603020101020101" pitchFamily="18" charset="-127"/>
                <a:ea typeface="아리따-돋움(TTF)-Bold" panose="02020603020101020101" pitchFamily="18" charset="-127"/>
              </a:rPr>
              <a:t>활용방안</a:t>
            </a:r>
            <a:r>
              <a:rPr lang="ko-KR" altLang="en-US" sz="24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a:t>
            </a:r>
            <a:endParaRPr lang="en-US" altLang="ko-KR" sz="2400" dirty="0">
              <a:solidFill>
                <a:schemeClr val="tx1">
                  <a:lumMod val="85000"/>
                  <a:lumOff val="15000"/>
                </a:schemeClr>
              </a:solidFill>
              <a:latin typeface="아리따-돋움(TTF)-Medium" panose="02020603020101020101" pitchFamily="18" charset="-127"/>
              <a:ea typeface="아리따-돋움(TTF)-Medium" panose="02020603020101020101" pitchFamily="18" charset="-127"/>
            </a:endParaRPr>
          </a:p>
        </p:txBody>
      </p:sp>
    </p:spTree>
    <p:extLst>
      <p:ext uri="{BB962C8B-B14F-4D97-AF65-F5344CB8AC3E}">
        <p14:creationId xmlns:p14="http://schemas.microsoft.com/office/powerpoint/2010/main" val="1631944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직사각형 10"/>
          <p:cNvSpPr/>
          <p:nvPr/>
        </p:nvSpPr>
        <p:spPr>
          <a:xfrm>
            <a:off x="6048614" y="4231082"/>
            <a:ext cx="3005329" cy="2169825"/>
          </a:xfrm>
          <a:prstGeom prst="rect">
            <a:avLst/>
          </a:prstGeom>
        </p:spPr>
        <p:txBody>
          <a:bodyPr vert="horz" wrap="square">
            <a:spAutoFit/>
          </a:bodyPr>
          <a:lstStyle/>
          <a:p>
            <a:pPr algn="r"/>
            <a:r>
              <a:rPr lang="ko-KR" altLang="en-US" sz="4500" dirty="0">
                <a:solidFill>
                  <a:srgbClr val="F69240"/>
                </a:solidFill>
                <a:latin typeface="아리따-돋움(TTF)-Bold" panose="02020603020101020101" pitchFamily="18" charset="-127"/>
                <a:ea typeface="아리따-돋움(TTF)-Bold" panose="02020603020101020101" pitchFamily="18" charset="-127"/>
              </a:rPr>
              <a:t>따뜻한</a:t>
            </a:r>
            <a:r>
              <a:rPr lang="ko-KR" altLang="en-US" sz="4500" dirty="0">
                <a:solidFill>
                  <a:prstClr val="black">
                    <a:lumMod val="85000"/>
                    <a:lumOff val="15000"/>
                  </a:prstClr>
                </a:solidFill>
                <a:latin typeface="아리따-돋움(TTF)-Bold" panose="02020603020101020101" pitchFamily="18" charset="-127"/>
                <a:ea typeface="아리따-돋움(TTF)-Bold" panose="02020603020101020101" pitchFamily="18" charset="-127"/>
              </a:rPr>
              <a:t> </a:t>
            </a:r>
            <a:endParaRPr lang="en-US" altLang="ko-KR" sz="4500" dirty="0">
              <a:solidFill>
                <a:prstClr val="black">
                  <a:lumMod val="85000"/>
                  <a:lumOff val="15000"/>
                </a:prstClr>
              </a:solidFill>
              <a:latin typeface="아리따-돋움(TTF)-Bold" panose="02020603020101020101" pitchFamily="18" charset="-127"/>
              <a:ea typeface="아리따-돋움(TTF)-Bold" panose="02020603020101020101" pitchFamily="18" charset="-127"/>
            </a:endParaRPr>
          </a:p>
          <a:p>
            <a:pPr algn="r"/>
            <a:r>
              <a:rPr lang="ko-KR" altLang="en-US" sz="4500" dirty="0">
                <a:solidFill>
                  <a:prstClr val="black">
                    <a:lumMod val="85000"/>
                    <a:lumOff val="15000"/>
                  </a:prstClr>
                </a:solidFill>
                <a:latin typeface="아리따-돋움(TTF)-Bold" panose="02020603020101020101" pitchFamily="18" charset="-127"/>
                <a:ea typeface="아리따-돋움(TTF)-Bold" panose="02020603020101020101" pitchFamily="18" charset="-127"/>
              </a:rPr>
              <a:t>피드백</a:t>
            </a:r>
            <a:endParaRPr lang="en-US" altLang="ko-KR" sz="4500" dirty="0">
              <a:solidFill>
                <a:prstClr val="black">
                  <a:lumMod val="85000"/>
                  <a:lumOff val="15000"/>
                </a:prstClr>
              </a:solidFill>
              <a:latin typeface="아리따-돋움(TTF)-Bold" panose="02020603020101020101" pitchFamily="18" charset="-127"/>
              <a:ea typeface="아리따-돋움(TTF)-Bold" panose="02020603020101020101" pitchFamily="18" charset="-127"/>
            </a:endParaRPr>
          </a:p>
          <a:p>
            <a:pPr algn="r"/>
            <a:r>
              <a:rPr lang="ko-KR" altLang="en-US" sz="4500" dirty="0">
                <a:solidFill>
                  <a:prstClr val="black">
                    <a:lumMod val="85000"/>
                    <a:lumOff val="15000"/>
                  </a:prstClr>
                </a:solidFill>
                <a:latin typeface="아리따-돋움(TTF)-Bold" panose="02020603020101020101" pitchFamily="18" charset="-127"/>
                <a:ea typeface="아리따-돋움(TTF)-Bold" panose="02020603020101020101" pitchFamily="18" charset="-127"/>
              </a:rPr>
              <a:t>부탁합니다</a:t>
            </a:r>
            <a:endParaRPr lang="en-US" altLang="ko-KR" sz="4500" dirty="0">
              <a:solidFill>
                <a:prstClr val="black">
                  <a:lumMod val="85000"/>
                  <a:lumOff val="15000"/>
                </a:prstClr>
              </a:solidFill>
              <a:latin typeface="아리따-돋움(TTF)-Bold" panose="02020603020101020101" pitchFamily="18" charset="-127"/>
              <a:ea typeface="아리따-돋움(TTF)-Bold" panose="02020603020101020101" pitchFamily="18" charset="-127"/>
            </a:endParaRPr>
          </a:p>
        </p:txBody>
      </p:sp>
      <p:sp>
        <p:nvSpPr>
          <p:cNvPr id="2" name="직사각형 1"/>
          <p:cNvSpPr/>
          <p:nvPr/>
        </p:nvSpPr>
        <p:spPr>
          <a:xfrm>
            <a:off x="3429521" y="4042571"/>
            <a:ext cx="5624422" cy="457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Tree>
    <p:extLst>
      <p:ext uri="{BB962C8B-B14F-4D97-AF65-F5344CB8AC3E}">
        <p14:creationId xmlns:p14="http://schemas.microsoft.com/office/powerpoint/2010/main" val="1555005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69EDFD29-B01D-4B6F-AC66-0E14BBA12672}"/>
              </a:ext>
            </a:extLst>
          </p:cNvPr>
          <p:cNvPicPr>
            <a:picLocks noChangeAspect="1"/>
          </p:cNvPicPr>
          <p:nvPr/>
        </p:nvPicPr>
        <p:blipFill>
          <a:blip r:embed="rId2"/>
          <a:stretch>
            <a:fillRect/>
          </a:stretch>
        </p:blipFill>
        <p:spPr>
          <a:xfrm>
            <a:off x="1385537" y="2453868"/>
            <a:ext cx="8124825" cy="3409950"/>
          </a:xfrm>
          <a:prstGeom prst="rect">
            <a:avLst/>
          </a:prstGeom>
        </p:spPr>
      </p:pic>
      <p:sp>
        <p:nvSpPr>
          <p:cNvPr id="12" name="직사각형 11">
            <a:extLst>
              <a:ext uri="{FF2B5EF4-FFF2-40B4-BE49-F238E27FC236}">
                <a16:creationId xmlns:a16="http://schemas.microsoft.com/office/drawing/2014/main" id="{11664A4E-E3A3-4E17-B6D5-A28A2556B270}"/>
              </a:ext>
            </a:extLst>
          </p:cNvPr>
          <p:cNvSpPr/>
          <p:nvPr/>
        </p:nvSpPr>
        <p:spPr>
          <a:xfrm>
            <a:off x="2110369" y="2242949"/>
            <a:ext cx="1281313" cy="369332"/>
          </a:xfrm>
          <a:prstGeom prst="rect">
            <a:avLst/>
          </a:prstGeom>
        </p:spPr>
        <p:txBody>
          <a:bodyPr wrap="none">
            <a:spAutoFit/>
          </a:bodyPr>
          <a:lstStyle/>
          <a:p>
            <a:r>
              <a:rPr lang="en-US" altLang="ko-KR" dirty="0"/>
              <a:t>25.2 </a:t>
            </a:r>
            <a:r>
              <a:rPr lang="ko-KR" altLang="en-US" dirty="0" err="1"/>
              <a:t>μg</a:t>
            </a:r>
            <a:r>
              <a:rPr lang="ko-KR" altLang="en-US" dirty="0"/>
              <a:t>/m2</a:t>
            </a:r>
          </a:p>
        </p:txBody>
      </p:sp>
      <p:sp>
        <p:nvSpPr>
          <p:cNvPr id="14" name="직사각형 13">
            <a:extLst>
              <a:ext uri="{FF2B5EF4-FFF2-40B4-BE49-F238E27FC236}">
                <a16:creationId xmlns:a16="http://schemas.microsoft.com/office/drawing/2014/main" id="{1CDAAED5-2AB6-4657-9D89-7B12EE8827C9}"/>
              </a:ext>
            </a:extLst>
          </p:cNvPr>
          <p:cNvSpPr/>
          <p:nvPr/>
        </p:nvSpPr>
        <p:spPr>
          <a:xfrm>
            <a:off x="6896555" y="2242949"/>
            <a:ext cx="1281313" cy="369332"/>
          </a:xfrm>
          <a:prstGeom prst="rect">
            <a:avLst/>
          </a:prstGeom>
        </p:spPr>
        <p:txBody>
          <a:bodyPr wrap="none">
            <a:spAutoFit/>
          </a:bodyPr>
          <a:lstStyle/>
          <a:p>
            <a:r>
              <a:rPr lang="en-US" altLang="ko-KR" dirty="0"/>
              <a:t>13.0 </a:t>
            </a:r>
            <a:r>
              <a:rPr lang="ko-KR" altLang="en-US" dirty="0" err="1"/>
              <a:t>μg</a:t>
            </a:r>
            <a:r>
              <a:rPr lang="ko-KR" altLang="en-US" dirty="0"/>
              <a:t>/m2</a:t>
            </a:r>
          </a:p>
        </p:txBody>
      </p:sp>
      <p:sp>
        <p:nvSpPr>
          <p:cNvPr id="15" name="직사각형 14">
            <a:extLst>
              <a:ext uri="{FF2B5EF4-FFF2-40B4-BE49-F238E27FC236}">
                <a16:creationId xmlns:a16="http://schemas.microsoft.com/office/drawing/2014/main" id="{5E944884-DB10-4833-98D7-6B99C58D2627}"/>
              </a:ext>
            </a:extLst>
          </p:cNvPr>
          <p:cNvSpPr/>
          <p:nvPr/>
        </p:nvSpPr>
        <p:spPr>
          <a:xfrm>
            <a:off x="5393737" y="2242949"/>
            <a:ext cx="1281313" cy="369332"/>
          </a:xfrm>
          <a:prstGeom prst="rect">
            <a:avLst/>
          </a:prstGeom>
        </p:spPr>
        <p:txBody>
          <a:bodyPr wrap="none">
            <a:spAutoFit/>
          </a:bodyPr>
          <a:lstStyle/>
          <a:p>
            <a:r>
              <a:rPr lang="en-US" altLang="ko-KR" dirty="0"/>
              <a:t>15.0 </a:t>
            </a:r>
            <a:r>
              <a:rPr lang="ko-KR" altLang="en-US" dirty="0" err="1"/>
              <a:t>μg</a:t>
            </a:r>
            <a:r>
              <a:rPr lang="ko-KR" altLang="en-US" dirty="0"/>
              <a:t>/m2</a:t>
            </a:r>
          </a:p>
        </p:txBody>
      </p:sp>
      <p:sp>
        <p:nvSpPr>
          <p:cNvPr id="16" name="직사각형 15">
            <a:extLst>
              <a:ext uri="{FF2B5EF4-FFF2-40B4-BE49-F238E27FC236}">
                <a16:creationId xmlns:a16="http://schemas.microsoft.com/office/drawing/2014/main" id="{301F72AD-F2C6-48BC-82BE-605DC8C77EEB}"/>
              </a:ext>
            </a:extLst>
          </p:cNvPr>
          <p:cNvSpPr/>
          <p:nvPr/>
        </p:nvSpPr>
        <p:spPr>
          <a:xfrm>
            <a:off x="3797793" y="2242949"/>
            <a:ext cx="1281313" cy="369332"/>
          </a:xfrm>
          <a:prstGeom prst="rect">
            <a:avLst/>
          </a:prstGeom>
        </p:spPr>
        <p:txBody>
          <a:bodyPr wrap="none">
            <a:spAutoFit/>
          </a:bodyPr>
          <a:lstStyle/>
          <a:p>
            <a:r>
              <a:rPr lang="en-US" altLang="ko-KR" dirty="0"/>
              <a:t>18.0 </a:t>
            </a:r>
            <a:r>
              <a:rPr lang="ko-KR" altLang="en-US" dirty="0" err="1"/>
              <a:t>μg</a:t>
            </a:r>
            <a:r>
              <a:rPr lang="ko-KR" altLang="en-US" dirty="0"/>
              <a:t>/m2</a:t>
            </a:r>
          </a:p>
        </p:txBody>
      </p:sp>
      <p:sp>
        <p:nvSpPr>
          <p:cNvPr id="18" name="직사각형 17">
            <a:extLst>
              <a:ext uri="{FF2B5EF4-FFF2-40B4-BE49-F238E27FC236}">
                <a16:creationId xmlns:a16="http://schemas.microsoft.com/office/drawing/2014/main" id="{6C8C53AC-925B-4E97-A3A8-01F62BA7BD92}"/>
              </a:ext>
            </a:extLst>
          </p:cNvPr>
          <p:cNvSpPr/>
          <p:nvPr/>
        </p:nvSpPr>
        <p:spPr>
          <a:xfrm>
            <a:off x="7499758" y="5828516"/>
            <a:ext cx="1885298" cy="24622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vert="horz" wrap="square">
            <a:spAutoFit/>
          </a:bodyPr>
          <a:lstStyle/>
          <a:p>
            <a:pPr algn="r"/>
            <a:r>
              <a:rPr lang="ko-KR" altLang="en-US" sz="1000" dirty="0">
                <a:latin typeface="아리따-돋움(TTF)-Medium" panose="02020603020101020101" pitchFamily="18" charset="-127"/>
                <a:ea typeface="아리따-돋움(TTF)-Medium" panose="02020603020101020101" pitchFamily="18" charset="-127"/>
              </a:rPr>
              <a:t>2012년 기준 환경부 출처</a:t>
            </a:r>
            <a:endParaRPr lang="en-US" altLang="ko-KR" sz="1000" dirty="0">
              <a:latin typeface="아리따-돋움(TTF)-Medium" panose="02020603020101020101" pitchFamily="18" charset="-127"/>
              <a:ea typeface="아리따-돋움(TTF)-Medium" panose="02020603020101020101" pitchFamily="18" charset="-127"/>
            </a:endParaRPr>
          </a:p>
        </p:txBody>
      </p:sp>
      <p:sp>
        <p:nvSpPr>
          <p:cNvPr id="23" name="직사각형 22">
            <a:extLst>
              <a:ext uri="{FF2B5EF4-FFF2-40B4-BE49-F238E27FC236}">
                <a16:creationId xmlns:a16="http://schemas.microsoft.com/office/drawing/2014/main" id="{17B2DB56-226B-4FA7-B07A-F13330D12287}"/>
              </a:ext>
            </a:extLst>
          </p:cNvPr>
          <p:cNvSpPr/>
          <p:nvPr/>
        </p:nvSpPr>
        <p:spPr>
          <a:xfrm>
            <a:off x="739994" y="994182"/>
            <a:ext cx="2651688" cy="1200329"/>
          </a:xfrm>
          <a:prstGeom prst="rect">
            <a:avLst/>
          </a:prstGeom>
        </p:spPr>
        <p:txBody>
          <a:bodyPr wrap="none">
            <a:spAutoFit/>
          </a:bodyPr>
          <a:lstStyle/>
          <a:p>
            <a:r>
              <a:rPr lang="ko-KR" altLang="en-US" sz="2400"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세계 주요 도시 중</a:t>
            </a:r>
            <a:endParaRPr lang="en-US" altLang="ko-KR" sz="2400" dirty="0">
              <a:solidFill>
                <a:schemeClr val="tx1">
                  <a:lumMod val="75000"/>
                  <a:lumOff val="25000"/>
                </a:schemeClr>
              </a:solidFill>
              <a:latin typeface="아리따-돋움(TTF)-Medium" panose="02020603020101020101" pitchFamily="18" charset="-127"/>
              <a:ea typeface="아리따-돋움(TTF)-Medium" panose="02020603020101020101" pitchFamily="18" charset="-127"/>
            </a:endParaRPr>
          </a:p>
          <a:p>
            <a:r>
              <a:rPr lang="ko-KR" altLang="en-US" sz="2400" b="1" dirty="0">
                <a:latin typeface="아리따-돋움(TTF)-Medium" panose="02020603020101020101" pitchFamily="18" charset="-127"/>
                <a:ea typeface="아리따-돋움(TTF)-Medium" panose="02020603020101020101" pitchFamily="18" charset="-127"/>
              </a:rPr>
              <a:t>미세먼지 오염도 </a:t>
            </a:r>
            <a:r>
              <a:rPr lang="en-US" altLang="ko-KR" sz="2400" b="1" dirty="0">
                <a:latin typeface="아리따-돋움(TTF)-Medium" panose="02020603020101020101" pitchFamily="18" charset="-127"/>
                <a:ea typeface="아리따-돋움(TTF)-Medium" panose="02020603020101020101" pitchFamily="18" charset="-127"/>
              </a:rPr>
              <a:t>1</a:t>
            </a:r>
            <a:r>
              <a:rPr lang="ko-KR" altLang="en-US" sz="2400" b="1" dirty="0">
                <a:latin typeface="아리따-돋움(TTF)-Medium" panose="02020603020101020101" pitchFamily="18" charset="-127"/>
                <a:ea typeface="아리따-돋움(TTF)-Medium" panose="02020603020101020101" pitchFamily="18" charset="-127"/>
              </a:rPr>
              <a:t>위</a:t>
            </a:r>
            <a:endParaRPr lang="en-US" altLang="ko-KR" sz="2400" b="1" dirty="0">
              <a:latin typeface="아리따-돋움(TTF)-Medium" panose="02020603020101020101" pitchFamily="18" charset="-127"/>
              <a:ea typeface="아리따-돋움(TTF)-Medium" panose="02020603020101020101" pitchFamily="18" charset="-127"/>
            </a:endParaRPr>
          </a:p>
          <a:p>
            <a:r>
              <a:rPr lang="ko-KR" altLang="en-US" sz="2400" b="1" dirty="0">
                <a:latin typeface="아리따-돋움(TTF)-Medium" panose="02020603020101020101" pitchFamily="18" charset="-127"/>
                <a:ea typeface="아리따-돋움(TTF)-Medium" panose="02020603020101020101" pitchFamily="18" charset="-127"/>
              </a:rPr>
              <a:t>서울</a:t>
            </a:r>
          </a:p>
        </p:txBody>
      </p:sp>
    </p:spTree>
    <p:extLst>
      <p:ext uri="{BB962C8B-B14F-4D97-AF65-F5344CB8AC3E}">
        <p14:creationId xmlns:p14="http://schemas.microsoft.com/office/powerpoint/2010/main" val="1348236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8D09C9C2-9B54-4813-BA86-50CD8E8E0554}"/>
              </a:ext>
            </a:extLst>
          </p:cNvPr>
          <p:cNvPicPr>
            <a:picLocks noChangeAspect="1"/>
          </p:cNvPicPr>
          <p:nvPr/>
        </p:nvPicPr>
        <p:blipFill>
          <a:blip r:embed="rId2"/>
          <a:stretch>
            <a:fillRect/>
          </a:stretch>
        </p:blipFill>
        <p:spPr>
          <a:xfrm>
            <a:off x="3580262" y="5732633"/>
            <a:ext cx="2879696" cy="726469"/>
          </a:xfrm>
          <a:prstGeom prst="rect">
            <a:avLst/>
          </a:prstGeom>
        </p:spPr>
      </p:pic>
      <p:pic>
        <p:nvPicPr>
          <p:cNvPr id="6" name="그림 5">
            <a:extLst>
              <a:ext uri="{FF2B5EF4-FFF2-40B4-BE49-F238E27FC236}">
                <a16:creationId xmlns:a16="http://schemas.microsoft.com/office/drawing/2014/main" id="{C3043FCE-B306-4B10-83D6-E6F815AA7123}"/>
              </a:ext>
            </a:extLst>
          </p:cNvPr>
          <p:cNvPicPr>
            <a:picLocks noChangeAspect="1"/>
          </p:cNvPicPr>
          <p:nvPr/>
        </p:nvPicPr>
        <p:blipFill>
          <a:blip r:embed="rId3"/>
          <a:stretch>
            <a:fillRect/>
          </a:stretch>
        </p:blipFill>
        <p:spPr>
          <a:xfrm>
            <a:off x="2569476" y="692529"/>
            <a:ext cx="4599265" cy="49316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직사각형 7">
            <a:extLst>
              <a:ext uri="{FF2B5EF4-FFF2-40B4-BE49-F238E27FC236}">
                <a16:creationId xmlns:a16="http://schemas.microsoft.com/office/drawing/2014/main" id="{72487C25-8D51-4B08-96B7-5248DE3A0253}"/>
              </a:ext>
            </a:extLst>
          </p:cNvPr>
          <p:cNvSpPr/>
          <p:nvPr/>
        </p:nvSpPr>
        <p:spPr>
          <a:xfrm>
            <a:off x="7776594" y="5795786"/>
            <a:ext cx="1885298" cy="60016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vert="horz" wrap="square">
            <a:spAutoFit/>
          </a:bodyPr>
          <a:lstStyle/>
          <a:p>
            <a:pPr algn="r"/>
            <a:r>
              <a:rPr lang="en-US" altLang="ko-KR" sz="1100" b="1" dirty="0">
                <a:solidFill>
                  <a:prstClr val="black">
                    <a:lumMod val="75000"/>
                    <a:lumOff val="25000"/>
                  </a:prstClr>
                </a:solidFill>
                <a:latin typeface="아리따-돋움(TTF)-Medium" panose="02020603020101020101" pitchFamily="18" charset="-127"/>
                <a:ea typeface="아리따-돋움(TTF)-Medium" panose="02020603020101020101" pitchFamily="18" charset="-127"/>
              </a:rPr>
              <a:t>“ How many years do we lose to the air we breathe? ” </a:t>
            </a:r>
            <a:r>
              <a:rPr lang="en-US" altLang="ko-KR" sz="1100" dirty="0">
                <a:latin typeface="아리따-돋움(TTF)-Medium" panose="02020603020101020101" pitchFamily="18" charset="-127"/>
                <a:ea typeface="아리따-돋움(TTF)-Medium" panose="02020603020101020101" pitchFamily="18" charset="-127"/>
              </a:rPr>
              <a:t>Washington Post,  2018</a:t>
            </a:r>
          </a:p>
        </p:txBody>
      </p:sp>
    </p:spTree>
    <p:extLst>
      <p:ext uri="{BB962C8B-B14F-4D97-AF65-F5344CB8AC3E}">
        <p14:creationId xmlns:p14="http://schemas.microsoft.com/office/powerpoint/2010/main" val="1862294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287E6E5F-839C-40C2-B1FE-8BD3FD51A51A}"/>
              </a:ext>
            </a:extLst>
          </p:cNvPr>
          <p:cNvPicPr>
            <a:picLocks noChangeAspect="1"/>
          </p:cNvPicPr>
          <p:nvPr/>
        </p:nvPicPr>
        <p:blipFill>
          <a:blip r:embed="rId2"/>
          <a:stretch>
            <a:fillRect/>
          </a:stretch>
        </p:blipFill>
        <p:spPr>
          <a:xfrm>
            <a:off x="0" y="1125496"/>
            <a:ext cx="9906000" cy="4489561"/>
          </a:xfrm>
          <a:prstGeom prst="rect">
            <a:avLst/>
          </a:prstGeom>
        </p:spPr>
      </p:pic>
      <p:sp>
        <p:nvSpPr>
          <p:cNvPr id="5" name="직사각형 4">
            <a:extLst>
              <a:ext uri="{FF2B5EF4-FFF2-40B4-BE49-F238E27FC236}">
                <a16:creationId xmlns:a16="http://schemas.microsoft.com/office/drawing/2014/main" id="{19E07244-3EF5-40B3-A640-D25A524E0DC9}"/>
              </a:ext>
            </a:extLst>
          </p:cNvPr>
          <p:cNvSpPr/>
          <p:nvPr/>
        </p:nvSpPr>
        <p:spPr>
          <a:xfrm>
            <a:off x="7323589" y="5904843"/>
            <a:ext cx="2355081" cy="430887"/>
          </a:xfrm>
          <a:prstGeom prst="rect">
            <a:avLst/>
          </a:prstGeom>
          <a:noFill/>
          <a:ln>
            <a:noFill/>
          </a:ln>
        </p:spPr>
        <p:style>
          <a:lnRef idx="2">
            <a:schemeClr val="accent3"/>
          </a:lnRef>
          <a:fillRef idx="1">
            <a:schemeClr val="lt1"/>
          </a:fillRef>
          <a:effectRef idx="0">
            <a:schemeClr val="accent3"/>
          </a:effectRef>
          <a:fontRef idx="minor">
            <a:schemeClr val="dk1"/>
          </a:fontRef>
        </p:style>
        <p:txBody>
          <a:bodyPr vert="horz" wrap="square">
            <a:spAutoFit/>
          </a:bodyPr>
          <a:lstStyle/>
          <a:p>
            <a:pPr algn="r"/>
            <a:r>
              <a:rPr lang="en-US" altLang="ko-KR" sz="1100" b="1" dirty="0">
                <a:solidFill>
                  <a:prstClr val="black">
                    <a:lumMod val="75000"/>
                    <a:lumOff val="25000"/>
                  </a:prstClr>
                </a:solidFill>
                <a:latin typeface="아리따-돋움(TTF)-Medium" panose="02020603020101020101" pitchFamily="18" charset="-127"/>
                <a:ea typeface="아리따-돋움(TTF)-Medium" panose="02020603020101020101" pitchFamily="18" charset="-127"/>
              </a:rPr>
              <a:t>“2018 WORLD AIR QUALITY REPORT” </a:t>
            </a:r>
            <a:r>
              <a:rPr lang="en-US" altLang="ko-KR" sz="1100" dirty="0">
                <a:solidFill>
                  <a:prstClr val="black">
                    <a:lumMod val="75000"/>
                    <a:lumOff val="25000"/>
                  </a:prstClr>
                </a:solidFill>
                <a:latin typeface="아리따-돋움(TTF)-Medium" panose="02020603020101020101" pitchFamily="18" charset="-127"/>
                <a:ea typeface="아리따-돋움(TTF)-Medium" panose="02020603020101020101" pitchFamily="18" charset="-127"/>
              </a:rPr>
              <a:t>AirVisual</a:t>
            </a:r>
            <a:r>
              <a:rPr lang="en-US" altLang="ko-KR" sz="1100" dirty="0">
                <a:latin typeface="아리따-돋움(TTF)-Medium" panose="02020603020101020101" pitchFamily="18" charset="-127"/>
                <a:ea typeface="아리따-돋움(TTF)-Medium" panose="02020603020101020101" pitchFamily="18" charset="-127"/>
              </a:rPr>
              <a:t>,  2018</a:t>
            </a:r>
          </a:p>
        </p:txBody>
      </p:sp>
      <p:sp>
        <p:nvSpPr>
          <p:cNvPr id="6" name="직사각형 5">
            <a:extLst>
              <a:ext uri="{FF2B5EF4-FFF2-40B4-BE49-F238E27FC236}">
                <a16:creationId xmlns:a16="http://schemas.microsoft.com/office/drawing/2014/main" id="{01DD0BAE-B73B-4962-BCBE-4A7B6A35D083}"/>
              </a:ext>
            </a:extLst>
          </p:cNvPr>
          <p:cNvSpPr/>
          <p:nvPr/>
        </p:nvSpPr>
        <p:spPr>
          <a:xfrm>
            <a:off x="102431" y="604877"/>
            <a:ext cx="5495415" cy="461665"/>
          </a:xfrm>
          <a:prstGeom prst="rect">
            <a:avLst/>
          </a:prstGeom>
        </p:spPr>
        <p:txBody>
          <a:bodyPr wrap="none">
            <a:spAutoFit/>
          </a:bodyPr>
          <a:lstStyle/>
          <a:p>
            <a:r>
              <a:rPr lang="en-US" altLang="ko-KR" sz="2400"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2018 </a:t>
            </a:r>
            <a:r>
              <a:rPr lang="ko-KR" altLang="en-US" sz="2400"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동아시아 </a:t>
            </a:r>
            <a:r>
              <a:rPr lang="en-US" altLang="ko-KR" sz="2400"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a:t>
            </a:r>
            <a:r>
              <a:rPr lang="ko-KR" altLang="en-US" sz="2400"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국가</a:t>
            </a:r>
            <a:r>
              <a:rPr lang="en-US" altLang="ko-KR" sz="2400"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a:t>
            </a:r>
            <a:r>
              <a:rPr lang="ko-KR" altLang="en-US" sz="2400" b="1" dirty="0">
                <a:solidFill>
                  <a:schemeClr val="tx1">
                    <a:lumMod val="75000"/>
                    <a:lumOff val="25000"/>
                  </a:schemeClr>
                </a:solidFill>
                <a:latin typeface="아리따-돋움(TTF)-Medium" panose="02020603020101020101" pitchFamily="18" charset="-127"/>
                <a:ea typeface="아리따-돋움(TTF)-Medium" panose="02020603020101020101" pitchFamily="18" charset="-127"/>
              </a:rPr>
              <a:t> 미세먼지 오염도 순위</a:t>
            </a:r>
            <a:endParaRPr lang="en-US" altLang="ko-KR" sz="2400" b="1" dirty="0">
              <a:latin typeface="아리따-돋움(TTF)-Medium" panose="02020603020101020101" pitchFamily="18" charset="-127"/>
              <a:ea typeface="아리따-돋움(TTF)-Medium" panose="02020603020101020101" pitchFamily="18" charset="-127"/>
            </a:endParaRPr>
          </a:p>
        </p:txBody>
      </p:sp>
    </p:spTree>
    <p:extLst>
      <p:ext uri="{BB962C8B-B14F-4D97-AF65-F5344CB8AC3E}">
        <p14:creationId xmlns:p14="http://schemas.microsoft.com/office/powerpoint/2010/main" val="4151861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p:cNvSpPr/>
          <p:nvPr/>
        </p:nvSpPr>
        <p:spPr>
          <a:xfrm>
            <a:off x="3340419" y="2618294"/>
            <a:ext cx="5609005" cy="1384995"/>
          </a:xfrm>
          <a:prstGeom prst="rect">
            <a:avLst/>
          </a:prstGeom>
          <a:noFill/>
        </p:spPr>
        <p:txBody>
          <a:bodyPr wrap="square">
            <a:spAutoFit/>
          </a:bodyPr>
          <a:lstStyle/>
          <a:p>
            <a:r>
              <a:rPr lang="ko-KR" altLang="en-US" sz="28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우리나라의 미세먼지 문제를 </a:t>
            </a:r>
            <a:endParaRPr lang="en-US" altLang="ko-KR" sz="2800" dirty="0">
              <a:solidFill>
                <a:schemeClr val="tx1">
                  <a:lumMod val="85000"/>
                  <a:lumOff val="15000"/>
                </a:schemeClr>
              </a:solidFill>
              <a:latin typeface="아리따-돋움(TTF)-Medium" panose="02020603020101020101" pitchFamily="18" charset="-127"/>
              <a:ea typeface="아리따-돋움(TTF)-Medium" panose="02020603020101020101" pitchFamily="18" charset="-127"/>
            </a:endParaRPr>
          </a:p>
          <a:p>
            <a:r>
              <a:rPr lang="ko-KR" altLang="en-US" sz="28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해결하기 위한 방법들은</a:t>
            </a:r>
            <a:endParaRPr lang="en-US" altLang="ko-KR" sz="2800" dirty="0">
              <a:solidFill>
                <a:schemeClr val="tx1">
                  <a:lumMod val="85000"/>
                  <a:lumOff val="15000"/>
                </a:schemeClr>
              </a:solidFill>
              <a:latin typeface="아리따-돋움(TTF)-Medium" panose="02020603020101020101" pitchFamily="18" charset="-127"/>
              <a:ea typeface="아리따-돋움(TTF)-Medium" panose="02020603020101020101" pitchFamily="18" charset="-127"/>
            </a:endParaRPr>
          </a:p>
          <a:p>
            <a:r>
              <a:rPr lang="ko-KR" altLang="en-US" sz="28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어떤 것이 있을까</a:t>
            </a:r>
            <a:r>
              <a:rPr lang="en-US" altLang="ko-KR" sz="2800"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a:t>
            </a:r>
          </a:p>
        </p:txBody>
      </p:sp>
      <p:sp>
        <p:nvSpPr>
          <p:cNvPr id="14" name="직사각형 13"/>
          <p:cNvSpPr/>
          <p:nvPr/>
        </p:nvSpPr>
        <p:spPr>
          <a:xfrm>
            <a:off x="2572668" y="2404154"/>
            <a:ext cx="1535502" cy="821635"/>
          </a:xfrm>
          <a:prstGeom prst="rect">
            <a:avLst/>
          </a:prstGeom>
          <a:noFill/>
        </p:spPr>
        <p:txBody>
          <a:bodyPr wrap="square">
            <a:spAutoFit/>
          </a:bodyPr>
          <a:lstStyle/>
          <a:p>
            <a:pPr>
              <a:lnSpc>
                <a:spcPct val="150000"/>
              </a:lnSpc>
            </a:pPr>
            <a:r>
              <a:rPr lang="en-US" altLang="ko-KR" sz="3600" spc="-150" dirty="0">
                <a:solidFill>
                  <a:schemeClr val="bg1">
                    <a:lumMod val="65000"/>
                  </a:schemeClr>
                </a:solidFill>
                <a:latin typeface="아리따-돋움(TTF)-Medium" panose="02020603020101020101" pitchFamily="18" charset="-127"/>
                <a:ea typeface="아리따-돋움(TTF)-Medium" panose="02020603020101020101" pitchFamily="18" charset="-127"/>
              </a:rPr>
              <a:t>Q .</a:t>
            </a:r>
          </a:p>
        </p:txBody>
      </p:sp>
    </p:spTree>
    <p:extLst>
      <p:ext uri="{BB962C8B-B14F-4D97-AF65-F5344CB8AC3E}">
        <p14:creationId xmlns:p14="http://schemas.microsoft.com/office/powerpoint/2010/main" val="2123770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3075374" y="2882762"/>
            <a:ext cx="5609005" cy="323165"/>
          </a:xfrm>
          <a:prstGeom prst="rect">
            <a:avLst/>
          </a:prstGeom>
          <a:noFill/>
        </p:spPr>
        <p:txBody>
          <a:bodyPr wrap="square">
            <a:spAutoFit/>
          </a:bodyPr>
          <a:lstStyle/>
          <a:p>
            <a:endParaRPr lang="en-US" altLang="ko-KR"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endParaRPr>
          </a:p>
        </p:txBody>
      </p:sp>
      <p:sp>
        <p:nvSpPr>
          <p:cNvPr id="17" name="직사각형 16"/>
          <p:cNvSpPr/>
          <p:nvPr/>
        </p:nvSpPr>
        <p:spPr>
          <a:xfrm>
            <a:off x="1372624" y="1157681"/>
            <a:ext cx="7462758" cy="3970318"/>
          </a:xfrm>
          <a:prstGeom prst="rect">
            <a:avLst/>
          </a:prstGeom>
          <a:noFill/>
        </p:spPr>
        <p:txBody>
          <a:bodyPr wrap="square">
            <a:spAutoFit/>
          </a:bodyPr>
          <a:lstStyle/>
          <a:p>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우리나라 국민은 지진이나 북핵보다 미세먼지를 더 걱정하는 것으로 조사됐다</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지난 </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14</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일 한국보건사회연구원의 ‘사회통합 실태 진단 및 대응 방안 연구’ 보고서에 따르면 우리나라 성인 </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3839</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명이 가장 불안해 하는 위험 요소는 ‘미세먼지 등과 같은 대기오염</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(5</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점 만점에 </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3.46</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점</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이었다</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지난해 초부터 미세먼지 증가 현상과 이를 둘러싼 오염원 논쟁이 확대되면서 대중들의 관심이 높아진 결과다</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최근 핵심 사회 문제로 대두되는 미세먼지</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그러나 정부나 지자체도 뚜렷한 개선책은 내놓지 못하고 있다</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 </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중략 </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환경 및 도시환경 전문가들은 ‘도시 숲 </a:t>
            </a:r>
            <a:r>
              <a:rPr lang="ko-KR" altLang="en-US" dirty="0" err="1">
                <a:solidFill>
                  <a:schemeClr val="tx1">
                    <a:lumMod val="85000"/>
                    <a:lumOff val="15000"/>
                  </a:schemeClr>
                </a:solidFill>
                <a:latin typeface="아리따-돋움(TTF)-Medium" panose="02020603020101020101" pitchFamily="18" charset="-127"/>
                <a:ea typeface="아리따-돋움(TTF)-Medium" panose="02020603020101020101" pitchFamily="18" charset="-127"/>
              </a:rPr>
              <a:t>조성’이</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a:t>
            </a:r>
            <a:r>
              <a:rPr lang="ko-KR" altLang="en-US" dirty="0" err="1">
                <a:solidFill>
                  <a:schemeClr val="tx1">
                    <a:lumMod val="85000"/>
                    <a:lumOff val="15000"/>
                  </a:schemeClr>
                </a:solidFill>
                <a:latin typeface="아리따-돋움(TTF)-Medium" panose="02020603020101020101" pitchFamily="18" charset="-127"/>
                <a:ea typeface="아리따-돋움(TTF)-Medium" panose="02020603020101020101" pitchFamily="18" charset="-127"/>
              </a:rPr>
              <a:t>대기질</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개선에 주요 열쇠가 될 수 있다고 말한다</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지난 </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1</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월 </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18</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일 미국 뉴욕주립대 </a:t>
            </a:r>
            <a:r>
              <a:rPr lang="ko-KR" altLang="en-US" dirty="0" err="1">
                <a:solidFill>
                  <a:schemeClr val="tx1">
                    <a:lumMod val="85000"/>
                    <a:lumOff val="15000"/>
                  </a:schemeClr>
                </a:solidFill>
                <a:latin typeface="아리따-돋움(TTF)-Medium" panose="02020603020101020101" pitchFamily="18" charset="-127"/>
                <a:ea typeface="아리따-돋움(TTF)-Medium" panose="02020603020101020101" pitchFamily="18" charset="-127"/>
              </a:rPr>
              <a:t>환경과학임업대학과</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이탈리아 나폴리 </a:t>
            </a:r>
            <a:r>
              <a:rPr lang="ko-KR" altLang="en-US" dirty="0" err="1">
                <a:solidFill>
                  <a:schemeClr val="tx1">
                    <a:lumMod val="85000"/>
                    <a:lumOff val="15000"/>
                  </a:schemeClr>
                </a:solidFill>
                <a:latin typeface="아리따-돋움(TTF)-Medium" panose="02020603020101020101" pitchFamily="18" charset="-127"/>
                <a:ea typeface="아리따-돋움(TTF)-Medium" panose="02020603020101020101" pitchFamily="18" charset="-127"/>
              </a:rPr>
              <a:t>파르테노페대</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연구진의 연구 결과</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중국 베이징</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영국 런던</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미국 로스앤젤레스 등 세계의 주요 거대도시 </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10</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곳에서 도시 숲이 제공하는 사회적 편익이 연간 </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5</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억 </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500</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만달러</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약 </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5404</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억원</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에 달했다</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특히 사회적 편익 가운데 </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95%</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가 넘는 </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4</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억 </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8200</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만달러가 대기오염물질 저감과 관련된 사회적 편익이었고</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특히 미세먼지</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(PM10)</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와 초미세먼지</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(PM2.5) </a:t>
            </a:r>
            <a:r>
              <a:rPr lang="ko-KR" altLang="en-US"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저감이 큰 몫을 차지했다</a:t>
            </a:r>
            <a:r>
              <a:rPr lang="en-US" altLang="ko-KR" dirty="0">
                <a:solidFill>
                  <a:schemeClr val="tx1">
                    <a:lumMod val="85000"/>
                    <a:lumOff val="15000"/>
                  </a:schemeClr>
                </a:solidFill>
                <a:latin typeface="아리따-돋움(TTF)-Medium" panose="02020603020101020101" pitchFamily="18" charset="-127"/>
                <a:ea typeface="아리따-돋움(TTF)-Medium" panose="02020603020101020101" pitchFamily="18" charset="-127"/>
              </a:rPr>
              <a:t>.”</a:t>
            </a:r>
          </a:p>
        </p:txBody>
      </p:sp>
      <p:sp>
        <p:nvSpPr>
          <p:cNvPr id="10" name="직사각형 9">
            <a:extLst>
              <a:ext uri="{FF2B5EF4-FFF2-40B4-BE49-F238E27FC236}">
                <a16:creationId xmlns:a16="http://schemas.microsoft.com/office/drawing/2014/main" id="{8898B47E-67DF-44B8-BB01-5C310289B88D}"/>
              </a:ext>
            </a:extLst>
          </p:cNvPr>
          <p:cNvSpPr/>
          <p:nvPr/>
        </p:nvSpPr>
        <p:spPr>
          <a:xfrm>
            <a:off x="6996417" y="5918433"/>
            <a:ext cx="2464966" cy="430887"/>
          </a:xfrm>
          <a:prstGeom prst="rect">
            <a:avLst/>
          </a:prstGeom>
          <a:noFill/>
          <a:ln>
            <a:noFill/>
          </a:ln>
        </p:spPr>
        <p:style>
          <a:lnRef idx="2">
            <a:schemeClr val="accent3"/>
          </a:lnRef>
          <a:fillRef idx="1">
            <a:schemeClr val="lt1"/>
          </a:fillRef>
          <a:effectRef idx="0">
            <a:schemeClr val="accent3"/>
          </a:effectRef>
          <a:fontRef idx="minor">
            <a:schemeClr val="dk1"/>
          </a:fontRef>
        </p:style>
        <p:txBody>
          <a:bodyPr vert="horz" wrap="square">
            <a:spAutoFit/>
          </a:bodyPr>
          <a:lstStyle/>
          <a:p>
            <a:pPr algn="r"/>
            <a:r>
              <a:rPr lang="ko-KR" altLang="en-US" sz="1100" b="1" dirty="0">
                <a:solidFill>
                  <a:prstClr val="black">
                    <a:lumMod val="75000"/>
                    <a:lumOff val="25000"/>
                  </a:prstClr>
                </a:solidFill>
                <a:latin typeface="아리따-돋움(TTF)-Medium" panose="02020603020101020101" pitchFamily="18" charset="-127"/>
                <a:ea typeface="아리따-돋움(TTF)-Medium" panose="02020603020101020101" pitchFamily="18" charset="-127"/>
              </a:rPr>
              <a:t> “미세먼지도 줄이는 숲의 가치는 얼마</a:t>
            </a:r>
            <a:r>
              <a:rPr lang="en-US" altLang="ko-KR" sz="1100" b="1" dirty="0">
                <a:solidFill>
                  <a:prstClr val="black">
                    <a:lumMod val="75000"/>
                    <a:lumOff val="25000"/>
                  </a:prstClr>
                </a:solidFill>
                <a:latin typeface="아리따-돋움(TTF)-Medium" panose="02020603020101020101" pitchFamily="18" charset="-127"/>
                <a:ea typeface="아리따-돋움(TTF)-Medium" panose="02020603020101020101" pitchFamily="18" charset="-127"/>
              </a:rPr>
              <a:t>?”</a:t>
            </a:r>
            <a:r>
              <a:rPr lang="en-US" altLang="ko-KR" sz="1100" dirty="0">
                <a:solidFill>
                  <a:prstClr val="black">
                    <a:lumMod val="75000"/>
                    <a:lumOff val="25000"/>
                  </a:prstClr>
                </a:solidFill>
                <a:latin typeface="아리따-돋움(TTF)-Medium" panose="02020603020101020101" pitchFamily="18" charset="-127"/>
                <a:ea typeface="아리따-돋움(TTF)-Medium" panose="02020603020101020101" pitchFamily="18" charset="-127"/>
              </a:rPr>
              <a:t>, </a:t>
            </a:r>
            <a:r>
              <a:rPr lang="ko-KR" altLang="en-US" sz="1100" dirty="0">
                <a:solidFill>
                  <a:prstClr val="black">
                    <a:lumMod val="75000"/>
                    <a:lumOff val="25000"/>
                  </a:prstClr>
                </a:solidFill>
                <a:latin typeface="아리따-돋움(TTF)-Medium" panose="02020603020101020101" pitchFamily="18" charset="-127"/>
                <a:ea typeface="아리따-돋움(TTF)-Medium" panose="02020603020101020101" pitchFamily="18" charset="-127"/>
              </a:rPr>
              <a:t>조선일보</a:t>
            </a:r>
            <a:r>
              <a:rPr lang="en-US" altLang="ko-KR" sz="1100" dirty="0">
                <a:solidFill>
                  <a:prstClr val="black">
                    <a:lumMod val="75000"/>
                    <a:lumOff val="25000"/>
                  </a:prstClr>
                </a:solidFill>
                <a:latin typeface="아리따-돋움(TTF)-Medium" panose="02020603020101020101" pitchFamily="18" charset="-127"/>
                <a:ea typeface="아리따-돋움(TTF)-Medium" panose="02020603020101020101" pitchFamily="18" charset="-127"/>
              </a:rPr>
              <a:t>, 2018</a:t>
            </a:r>
            <a:endParaRPr lang="en-US" altLang="ko-KR" sz="1100" dirty="0">
              <a:latin typeface="아리따-돋움(TTF)-Medium" panose="02020603020101020101" pitchFamily="18" charset="-127"/>
              <a:ea typeface="아리따-돋움(TTF)-Medium" panose="02020603020101020101" pitchFamily="18" charset="-127"/>
            </a:endParaRPr>
          </a:p>
        </p:txBody>
      </p:sp>
    </p:spTree>
    <p:extLst>
      <p:ext uri="{BB962C8B-B14F-4D97-AF65-F5344CB8AC3E}">
        <p14:creationId xmlns:p14="http://schemas.microsoft.com/office/powerpoint/2010/main" val="3437897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3075374" y="2882762"/>
            <a:ext cx="5609005" cy="323165"/>
          </a:xfrm>
          <a:prstGeom prst="rect">
            <a:avLst/>
          </a:prstGeom>
          <a:noFill/>
        </p:spPr>
        <p:txBody>
          <a:bodyPr wrap="square">
            <a:spAutoFit/>
          </a:bodyPr>
          <a:lstStyle/>
          <a:p>
            <a:endParaRPr lang="en-US" altLang="ko-KR" sz="1500" dirty="0">
              <a:solidFill>
                <a:schemeClr val="tx1">
                  <a:lumMod val="85000"/>
                  <a:lumOff val="15000"/>
                </a:schemeClr>
              </a:solidFill>
              <a:latin typeface="아리따-돋움(TTF)-Medium" panose="02020603020101020101" pitchFamily="18" charset="-127"/>
              <a:ea typeface="아리따-돋움(TTF)-Medium" panose="02020603020101020101" pitchFamily="18" charset="-127"/>
            </a:endParaRPr>
          </a:p>
        </p:txBody>
      </p:sp>
      <p:sp>
        <p:nvSpPr>
          <p:cNvPr id="17" name="직사각형 16"/>
          <p:cNvSpPr/>
          <p:nvPr/>
        </p:nvSpPr>
        <p:spPr>
          <a:xfrm>
            <a:off x="1372624" y="1157681"/>
            <a:ext cx="7462758" cy="3970318"/>
          </a:xfrm>
          <a:prstGeom prst="rect">
            <a:avLst/>
          </a:prstGeom>
          <a:noFill/>
        </p:spPr>
        <p:txBody>
          <a:bodyPr wrap="square">
            <a:spAutoFit/>
          </a:bodyPr>
          <a:lstStyle/>
          <a:p>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우리나라 국민은 지진이나 북핵보다 미세먼지를 더 걱정하는 것으로 조사됐다</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지난 </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14</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일 한국보건사회연구원의 ‘사회통합 실태 진단 및 대응 방안 연구’ 보고서에 따르면 우리나라 성인 </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3839</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명이 가장 불안해 하는 위험 요소는 ‘미세먼지 등과 같은 대기오염</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(5</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점 만점에 </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3.46</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점</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이었다</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지난해 초부터 미세먼지 증가 현상과 이를 둘러싼 오염원 논쟁이 확대되면서 대중들의 관심이 높아진 결과다</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최근 핵심 사회 문제로 대두되는 미세먼지</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그러나 정부나 지자체도 뚜렷한 개선책은 내놓지 못하고 있다</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 --- </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중략 </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환경 및 도시환경 전문가들은 ‘도시 숲 </a:t>
            </a:r>
            <a:r>
              <a:rPr lang="ko-KR" altLang="en-US" dirty="0" err="1">
                <a:solidFill>
                  <a:schemeClr val="bg1">
                    <a:lumMod val="75000"/>
                  </a:schemeClr>
                </a:solidFill>
                <a:latin typeface="아리따-돋움(TTF)-Medium" panose="02020603020101020101" pitchFamily="18" charset="-127"/>
                <a:ea typeface="아리따-돋움(TTF)-Medium" panose="02020603020101020101" pitchFamily="18" charset="-127"/>
              </a:rPr>
              <a:t>조성’이</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 </a:t>
            </a:r>
            <a:r>
              <a:rPr lang="ko-KR" altLang="en-US" dirty="0" err="1">
                <a:solidFill>
                  <a:schemeClr val="bg1">
                    <a:lumMod val="75000"/>
                  </a:schemeClr>
                </a:solidFill>
                <a:latin typeface="아리따-돋움(TTF)-Medium" panose="02020603020101020101" pitchFamily="18" charset="-127"/>
                <a:ea typeface="아리따-돋움(TTF)-Medium" panose="02020603020101020101" pitchFamily="18" charset="-127"/>
              </a:rPr>
              <a:t>대기질</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 개선에 주요 열쇠가 될 수 있다고 말한다</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지난 </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1</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월 </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18</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일 미국 뉴욕주립대 </a:t>
            </a:r>
            <a:r>
              <a:rPr lang="ko-KR" altLang="en-US" dirty="0" err="1">
                <a:solidFill>
                  <a:schemeClr val="bg1">
                    <a:lumMod val="75000"/>
                  </a:schemeClr>
                </a:solidFill>
                <a:latin typeface="아리따-돋움(TTF)-Medium" panose="02020603020101020101" pitchFamily="18" charset="-127"/>
                <a:ea typeface="아리따-돋움(TTF)-Medium" panose="02020603020101020101" pitchFamily="18" charset="-127"/>
              </a:rPr>
              <a:t>환경과학임업대학과</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 이탈리아 나폴리 </a:t>
            </a:r>
            <a:r>
              <a:rPr lang="ko-KR" altLang="en-US" dirty="0" err="1">
                <a:solidFill>
                  <a:schemeClr val="bg1">
                    <a:lumMod val="75000"/>
                  </a:schemeClr>
                </a:solidFill>
                <a:latin typeface="아리따-돋움(TTF)-Medium" panose="02020603020101020101" pitchFamily="18" charset="-127"/>
                <a:ea typeface="아리따-돋움(TTF)-Medium" panose="02020603020101020101" pitchFamily="18" charset="-127"/>
              </a:rPr>
              <a:t>파르테노페대</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 연구진의 연구 결과</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중국 베이징</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영국 런던</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미국 로스앤젤레스 등 세계의 주요 거대도시 </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10</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곳에서 </a:t>
            </a:r>
            <a:r>
              <a:rPr lang="ko-KR" altLang="en-US" sz="1850" b="1" dirty="0">
                <a:solidFill>
                  <a:srgbClr val="FF0000"/>
                </a:solidFill>
                <a:latin typeface="아리따-돋움(TTF)-Medium" panose="02020603020101020101" pitchFamily="18" charset="-127"/>
                <a:ea typeface="아리따-돋움(TTF)-Medium" panose="02020603020101020101" pitchFamily="18" charset="-127"/>
              </a:rPr>
              <a:t>도시 숲이 제공하는 사회적 편익이 연간 </a:t>
            </a:r>
            <a:r>
              <a:rPr lang="en-US" altLang="ko-KR" sz="1850" b="1" dirty="0">
                <a:solidFill>
                  <a:srgbClr val="FF0000"/>
                </a:solidFill>
                <a:latin typeface="아리따-돋움(TTF)-Medium" panose="02020603020101020101" pitchFamily="18" charset="-127"/>
                <a:ea typeface="아리따-돋움(TTF)-Medium" panose="02020603020101020101" pitchFamily="18" charset="-127"/>
              </a:rPr>
              <a:t>5</a:t>
            </a:r>
            <a:r>
              <a:rPr lang="ko-KR" altLang="en-US" sz="1850" b="1" dirty="0">
                <a:solidFill>
                  <a:srgbClr val="FF0000"/>
                </a:solidFill>
                <a:latin typeface="아리따-돋움(TTF)-Medium" panose="02020603020101020101" pitchFamily="18" charset="-127"/>
                <a:ea typeface="아리따-돋움(TTF)-Medium" panose="02020603020101020101" pitchFamily="18" charset="-127"/>
              </a:rPr>
              <a:t>억 </a:t>
            </a:r>
            <a:r>
              <a:rPr lang="en-US" altLang="ko-KR" sz="1850" b="1" dirty="0">
                <a:solidFill>
                  <a:srgbClr val="FF0000"/>
                </a:solidFill>
                <a:latin typeface="아리따-돋움(TTF)-Medium" panose="02020603020101020101" pitchFamily="18" charset="-127"/>
                <a:ea typeface="아리따-돋움(TTF)-Medium" panose="02020603020101020101" pitchFamily="18" charset="-127"/>
              </a:rPr>
              <a:t>500</a:t>
            </a:r>
            <a:r>
              <a:rPr lang="ko-KR" altLang="en-US" sz="1850" b="1" dirty="0">
                <a:solidFill>
                  <a:srgbClr val="FF0000"/>
                </a:solidFill>
                <a:latin typeface="아리따-돋움(TTF)-Medium" panose="02020603020101020101" pitchFamily="18" charset="-127"/>
                <a:ea typeface="아리따-돋움(TTF)-Medium" panose="02020603020101020101" pitchFamily="18" charset="-127"/>
              </a:rPr>
              <a:t>만달러</a:t>
            </a:r>
            <a:r>
              <a:rPr lang="en-US" altLang="ko-KR" sz="1850" b="1" dirty="0">
                <a:solidFill>
                  <a:srgbClr val="FF0000"/>
                </a:solidFill>
                <a:latin typeface="아리따-돋움(TTF)-Medium" panose="02020603020101020101" pitchFamily="18" charset="-127"/>
                <a:ea typeface="아리따-돋움(TTF)-Medium" panose="02020603020101020101" pitchFamily="18" charset="-127"/>
              </a:rPr>
              <a:t>(</a:t>
            </a:r>
            <a:r>
              <a:rPr lang="ko-KR" altLang="en-US" sz="1850" b="1" dirty="0">
                <a:solidFill>
                  <a:srgbClr val="FF0000"/>
                </a:solidFill>
                <a:latin typeface="아리따-돋움(TTF)-Medium" panose="02020603020101020101" pitchFamily="18" charset="-127"/>
                <a:ea typeface="아리따-돋움(TTF)-Medium" panose="02020603020101020101" pitchFamily="18" charset="-127"/>
              </a:rPr>
              <a:t>약 </a:t>
            </a:r>
            <a:r>
              <a:rPr lang="en-US" altLang="ko-KR" sz="1850" b="1" dirty="0">
                <a:solidFill>
                  <a:srgbClr val="FF0000"/>
                </a:solidFill>
                <a:latin typeface="아리따-돋움(TTF)-Medium" panose="02020603020101020101" pitchFamily="18" charset="-127"/>
                <a:ea typeface="아리따-돋움(TTF)-Medium" panose="02020603020101020101" pitchFamily="18" charset="-127"/>
              </a:rPr>
              <a:t>5404</a:t>
            </a:r>
            <a:r>
              <a:rPr lang="ko-KR" altLang="en-US" sz="1850" b="1" dirty="0">
                <a:solidFill>
                  <a:srgbClr val="FF0000"/>
                </a:solidFill>
                <a:latin typeface="아리따-돋움(TTF)-Medium" panose="02020603020101020101" pitchFamily="18" charset="-127"/>
                <a:ea typeface="아리따-돋움(TTF)-Medium" panose="02020603020101020101" pitchFamily="18" charset="-127"/>
              </a:rPr>
              <a:t>억원</a:t>
            </a:r>
            <a:r>
              <a:rPr lang="en-US" altLang="ko-KR" sz="1850" b="1" dirty="0">
                <a:solidFill>
                  <a:srgbClr val="FF0000"/>
                </a:solidFill>
                <a:latin typeface="아리따-돋움(TTF)-Medium" panose="02020603020101020101" pitchFamily="18" charset="-127"/>
                <a:ea typeface="아리따-돋움(TTF)-Medium" panose="02020603020101020101" pitchFamily="18" charset="-127"/>
              </a:rPr>
              <a:t>)</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에 달했다</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특히 사회적 편익 가운데 </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95%</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가 넘는 </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4</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억 </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8200</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만달러가 대기오염물질 저감과 관련된 사회적 편익이었고</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 </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특히 미세먼지</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(PM10)</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와 초미세먼지</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(PM2.5) </a:t>
            </a:r>
            <a:r>
              <a:rPr lang="ko-KR" altLang="en-US" dirty="0">
                <a:solidFill>
                  <a:schemeClr val="bg1">
                    <a:lumMod val="75000"/>
                  </a:schemeClr>
                </a:solidFill>
                <a:latin typeface="아리따-돋움(TTF)-Medium" panose="02020603020101020101" pitchFamily="18" charset="-127"/>
                <a:ea typeface="아리따-돋움(TTF)-Medium" panose="02020603020101020101" pitchFamily="18" charset="-127"/>
              </a:rPr>
              <a:t>저감이 큰 몫을 차지했다</a:t>
            </a:r>
            <a:r>
              <a:rPr lang="en-US" altLang="ko-KR" dirty="0">
                <a:solidFill>
                  <a:schemeClr val="bg1">
                    <a:lumMod val="75000"/>
                  </a:schemeClr>
                </a:solidFill>
                <a:latin typeface="아리따-돋움(TTF)-Medium" panose="02020603020101020101" pitchFamily="18" charset="-127"/>
                <a:ea typeface="아리따-돋움(TTF)-Medium" panose="02020603020101020101" pitchFamily="18" charset="-127"/>
              </a:rPr>
              <a:t>.”</a:t>
            </a:r>
          </a:p>
        </p:txBody>
      </p:sp>
      <p:sp>
        <p:nvSpPr>
          <p:cNvPr id="10" name="직사각형 9">
            <a:extLst>
              <a:ext uri="{FF2B5EF4-FFF2-40B4-BE49-F238E27FC236}">
                <a16:creationId xmlns:a16="http://schemas.microsoft.com/office/drawing/2014/main" id="{8898B47E-67DF-44B8-BB01-5C310289B88D}"/>
              </a:ext>
            </a:extLst>
          </p:cNvPr>
          <p:cNvSpPr/>
          <p:nvPr/>
        </p:nvSpPr>
        <p:spPr>
          <a:xfrm>
            <a:off x="6996417" y="5918433"/>
            <a:ext cx="2464966" cy="430887"/>
          </a:xfrm>
          <a:prstGeom prst="rect">
            <a:avLst/>
          </a:prstGeom>
          <a:noFill/>
          <a:ln>
            <a:noFill/>
          </a:ln>
        </p:spPr>
        <p:style>
          <a:lnRef idx="2">
            <a:schemeClr val="accent3"/>
          </a:lnRef>
          <a:fillRef idx="1">
            <a:schemeClr val="lt1"/>
          </a:fillRef>
          <a:effectRef idx="0">
            <a:schemeClr val="accent3"/>
          </a:effectRef>
          <a:fontRef idx="minor">
            <a:schemeClr val="dk1"/>
          </a:fontRef>
        </p:style>
        <p:txBody>
          <a:bodyPr vert="horz" wrap="square">
            <a:spAutoFit/>
          </a:bodyPr>
          <a:lstStyle/>
          <a:p>
            <a:pPr algn="r"/>
            <a:r>
              <a:rPr lang="ko-KR" altLang="en-US" sz="1100" b="1" dirty="0">
                <a:solidFill>
                  <a:prstClr val="black">
                    <a:lumMod val="75000"/>
                    <a:lumOff val="25000"/>
                  </a:prstClr>
                </a:solidFill>
                <a:latin typeface="아리따-돋움(TTF)-Medium" panose="02020603020101020101" pitchFamily="18" charset="-127"/>
                <a:ea typeface="아리따-돋움(TTF)-Medium" panose="02020603020101020101" pitchFamily="18" charset="-127"/>
              </a:rPr>
              <a:t> “미세먼지도 줄이는 숲의 가치는 얼마</a:t>
            </a:r>
            <a:r>
              <a:rPr lang="en-US" altLang="ko-KR" sz="1100" b="1" dirty="0">
                <a:solidFill>
                  <a:prstClr val="black">
                    <a:lumMod val="75000"/>
                    <a:lumOff val="25000"/>
                  </a:prstClr>
                </a:solidFill>
                <a:latin typeface="아리따-돋움(TTF)-Medium" panose="02020603020101020101" pitchFamily="18" charset="-127"/>
                <a:ea typeface="아리따-돋움(TTF)-Medium" panose="02020603020101020101" pitchFamily="18" charset="-127"/>
              </a:rPr>
              <a:t>?”</a:t>
            </a:r>
            <a:r>
              <a:rPr lang="en-US" altLang="ko-KR" sz="1100" dirty="0">
                <a:solidFill>
                  <a:prstClr val="black">
                    <a:lumMod val="75000"/>
                    <a:lumOff val="25000"/>
                  </a:prstClr>
                </a:solidFill>
                <a:latin typeface="아리따-돋움(TTF)-Medium" panose="02020603020101020101" pitchFamily="18" charset="-127"/>
                <a:ea typeface="아리따-돋움(TTF)-Medium" panose="02020603020101020101" pitchFamily="18" charset="-127"/>
              </a:rPr>
              <a:t>, </a:t>
            </a:r>
            <a:r>
              <a:rPr lang="ko-KR" altLang="en-US" sz="1100" dirty="0">
                <a:solidFill>
                  <a:prstClr val="black">
                    <a:lumMod val="75000"/>
                    <a:lumOff val="25000"/>
                  </a:prstClr>
                </a:solidFill>
                <a:latin typeface="아리따-돋움(TTF)-Medium" panose="02020603020101020101" pitchFamily="18" charset="-127"/>
                <a:ea typeface="아리따-돋움(TTF)-Medium" panose="02020603020101020101" pitchFamily="18" charset="-127"/>
              </a:rPr>
              <a:t>조선일보</a:t>
            </a:r>
            <a:r>
              <a:rPr lang="en-US" altLang="ko-KR" sz="1100" dirty="0">
                <a:solidFill>
                  <a:prstClr val="black">
                    <a:lumMod val="75000"/>
                    <a:lumOff val="25000"/>
                  </a:prstClr>
                </a:solidFill>
                <a:latin typeface="아리따-돋움(TTF)-Medium" panose="02020603020101020101" pitchFamily="18" charset="-127"/>
                <a:ea typeface="아리따-돋움(TTF)-Medium" panose="02020603020101020101" pitchFamily="18" charset="-127"/>
              </a:rPr>
              <a:t>, 2018</a:t>
            </a:r>
            <a:endParaRPr lang="en-US" altLang="ko-KR" sz="1100" dirty="0">
              <a:latin typeface="아리따-돋움(TTF)-Medium" panose="02020603020101020101" pitchFamily="18" charset="-127"/>
              <a:ea typeface="아리따-돋움(TTF)-Medium" panose="02020603020101020101" pitchFamily="18" charset="-127"/>
            </a:endParaRPr>
          </a:p>
        </p:txBody>
      </p:sp>
    </p:spTree>
    <p:extLst>
      <p:ext uri="{BB962C8B-B14F-4D97-AF65-F5344CB8AC3E}">
        <p14:creationId xmlns:p14="http://schemas.microsoft.com/office/powerpoint/2010/main" val="1948292207"/>
      </p:ext>
    </p:extLst>
  </p:cSld>
  <p:clrMapOvr>
    <a:masterClrMapping/>
  </p:clrMapOvr>
</p:sld>
</file>

<file path=ppt/theme/theme1.xml><?xml version="1.0" encoding="utf-8"?>
<a:theme xmlns:a="http://schemas.openxmlformats.org/drawingml/2006/main" name="3_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2165</TotalTime>
  <Words>1256</Words>
  <Application>Microsoft Office PowerPoint</Application>
  <PresentationFormat>A4 용지(210x297mm)</PresentationFormat>
  <Paragraphs>235</Paragraphs>
  <Slides>34</Slides>
  <Notes>0</Notes>
  <HiddenSlides>0</HiddenSlides>
  <MMClips>0</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34</vt:i4>
      </vt:variant>
    </vt:vector>
  </HeadingPairs>
  <TitlesOfParts>
    <vt:vector size="49" baseType="lpstr">
      <vt:lpstr>KoPubDotum Bold</vt:lpstr>
      <vt:lpstr>아리따-돋움(TTF)-SemiBold</vt:lpstr>
      <vt:lpstr>NanumBarunGothic</vt:lpstr>
      <vt:lpstr>아리따-돋움4.0(TTF)-Bold</vt:lpstr>
      <vt:lpstr>아리따-돋움(TTF)-Light</vt:lpstr>
      <vt:lpstr>Calibri</vt:lpstr>
      <vt:lpstr>배달의민족 도현</vt:lpstr>
      <vt:lpstr>NanumSquare</vt:lpstr>
      <vt:lpstr>Arial</vt:lpstr>
      <vt:lpstr>맑은 고딕</vt:lpstr>
      <vt:lpstr>Calibri Light</vt:lpstr>
      <vt:lpstr>아리따-돋움(TTF)-Medium</vt:lpstr>
      <vt:lpstr>Wingdings</vt:lpstr>
      <vt:lpstr>아리따-돋움(TTF)-Bold</vt:lpstr>
      <vt:lpstr>3_Office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HOME</dc:creator>
  <cp:lastModifiedBy>EUYSUNG CHA</cp:lastModifiedBy>
  <cp:revision>491</cp:revision>
  <dcterms:created xsi:type="dcterms:W3CDTF">2017-09-07T10:48:07Z</dcterms:created>
  <dcterms:modified xsi:type="dcterms:W3CDTF">2019-07-26T02:09:51Z</dcterms:modified>
</cp:coreProperties>
</file>